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7" r:id="rId5"/>
    <p:sldId id="2147378656" r:id="rId6"/>
    <p:sldId id="2147378657" r:id="rId7"/>
    <p:sldId id="2147378658" r:id="rId8"/>
    <p:sldId id="265" r:id="rId9"/>
    <p:sldId id="2147378648" r:id="rId10"/>
    <p:sldId id="2147378653" r:id="rId11"/>
    <p:sldId id="260" r:id="rId12"/>
    <p:sldId id="264" r:id="rId13"/>
    <p:sldId id="268" r:id="rId14"/>
    <p:sldId id="2147378654" r:id="rId15"/>
    <p:sldId id="2147378655" r:id="rId16"/>
    <p:sldId id="352" r:id="rId17"/>
    <p:sldId id="25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407125-22CF-77C9-DDF9-C497E406981F}" name="Riánsares López" initials="RL" userId="S::rlopez@officeaccio.onmicrosoft.com::75d90453-c9da-48b9-b086-0a50d0094346" providerId="AD"/>
  <p188:author id="{050DE549-7823-25A6-768C-D98E1A458C37}" name="Ragnhild Wahl" initials="RW" userId="S::ragnhild.wahl@its-norway.no::167efbc4-7474-4b8d-9d64-084d1161283c" providerId="AD"/>
  <p188:author id="{7EFB2EA6-8F9B-A9EA-8CD7-68438136163B}" name="modi" initials="m" userId="S::bmoragrega@railgrup.net::10ac6712-41b3-4a8a-b3e3-9d7d4818cce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37D"/>
    <a:srgbClr val="FFFFFF"/>
    <a:srgbClr val="000000"/>
    <a:srgbClr val="CCCCFF"/>
    <a:srgbClr val="9999FF"/>
    <a:srgbClr val="3D3DA5"/>
    <a:srgbClr val="3939A3"/>
    <a:srgbClr val="3A3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36" autoAdjust="0"/>
  </p:normalViewPr>
  <p:slideViewPr>
    <p:cSldViewPr snapToGrid="0">
      <p:cViewPr varScale="1">
        <p:scale>
          <a:sx n="132" d="100"/>
          <a:sy n="132" d="100"/>
        </p:scale>
        <p:origin x="13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0402FA-7D6A-4DAC-9FC6-B947CCF2DEBB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BA29C5A-162C-4753-A594-3E8F40A76B19}">
      <dgm:prSet custT="1"/>
      <dgm:spPr/>
      <dgm:t>
        <a:bodyPr/>
        <a:lstStyle/>
        <a:p>
          <a:pPr algn="just"/>
          <a:r>
            <a:rPr lang="en-US" sz="1400" dirty="0">
              <a:latin typeface="+mj-lt"/>
            </a:rPr>
            <a:t>IN-MOVE is a </a:t>
          </a:r>
          <a:r>
            <a:rPr lang="en-US" sz="1400" b="1" dirty="0">
              <a:latin typeface="+mj-lt"/>
            </a:rPr>
            <a:t>cluster created in 2002 </a:t>
          </a:r>
          <a:r>
            <a:rPr lang="en-US" sz="1400" dirty="0">
              <a:latin typeface="+mj-lt"/>
            </a:rPr>
            <a:t>to </a:t>
          </a:r>
          <a:r>
            <a:rPr lang="en-US" sz="1400" b="0" dirty="0">
              <a:latin typeface="+mj-lt"/>
            </a:rPr>
            <a:t>strengthen the competitiveness of the railway industry</a:t>
          </a:r>
        </a:p>
      </dgm:t>
    </dgm:pt>
    <dgm:pt modelId="{3B0FD693-582F-4613-BFA4-6DBE9F0937E1}" type="parTrans" cxnId="{145749F0-FB44-4595-A8E0-1900DCC92C79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9D5BA01A-DCFD-40C0-A8FE-0650E7651106}" type="sibTrans" cxnId="{145749F0-FB44-4595-A8E0-1900DCC92C79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D6555FE7-839D-49D0-A6D5-A02744C6FD46}">
      <dgm:prSet custT="1"/>
      <dgm:spPr/>
      <dgm:t>
        <a:bodyPr/>
        <a:lstStyle/>
        <a:p>
          <a:pPr algn="just"/>
          <a:r>
            <a:rPr lang="en-US" sz="1400" dirty="0">
              <a:latin typeface="+mj-lt"/>
            </a:rPr>
            <a:t>IN-MOVE has become a </a:t>
          </a:r>
          <a:r>
            <a:rPr lang="en-US" sz="1400" b="1" dirty="0">
              <a:latin typeface="+mj-lt"/>
            </a:rPr>
            <a:t>benchmark cluster in Sustainable Transportation and Multimodal Logistics in Spain</a:t>
          </a:r>
          <a:r>
            <a:rPr lang="en-US" sz="1400" dirty="0">
              <a:latin typeface="+mj-lt"/>
            </a:rPr>
            <a:t> </a:t>
          </a:r>
        </a:p>
      </dgm:t>
    </dgm:pt>
    <dgm:pt modelId="{DAA1EBAA-D978-4231-8CDB-3CE8B69B904B}" type="parTrans" cxnId="{3515FC55-AA19-4C60-8C3F-630F1C81D96D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9AAD59E3-69D0-48FA-90FD-8283DAF05FDC}" type="sibTrans" cxnId="{3515FC55-AA19-4C60-8C3F-630F1C81D96D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D57B07B2-8CBA-49D3-BC77-C4841A08A044}">
      <dgm:prSet custT="1"/>
      <dgm:spPr/>
      <dgm:t>
        <a:bodyPr/>
        <a:lstStyle/>
        <a:p>
          <a:pPr algn="just"/>
          <a:r>
            <a:rPr lang="en-US" sz="1400" dirty="0">
              <a:latin typeface="+mj-lt"/>
            </a:rPr>
            <a:t>Through </a:t>
          </a:r>
          <a:r>
            <a:rPr lang="en-US" sz="1400" b="1" dirty="0">
              <a:latin typeface="+mj-lt"/>
            </a:rPr>
            <a:t>open innovation, technological excellence, cross-sectoral knowledge </a:t>
          </a:r>
          <a:r>
            <a:rPr lang="en-US" sz="1400" dirty="0">
              <a:latin typeface="+mj-lt"/>
            </a:rPr>
            <a:t>and the </a:t>
          </a:r>
          <a:r>
            <a:rPr lang="en-US" sz="1400" b="1" dirty="0">
              <a:latin typeface="+mj-lt"/>
            </a:rPr>
            <a:t>development of joint projects</a:t>
          </a:r>
        </a:p>
      </dgm:t>
    </dgm:pt>
    <dgm:pt modelId="{E504BA9D-A97D-4FAA-838B-4370F6F9CC49}" type="parTrans" cxnId="{2533D846-74EE-40B5-A5D5-5037EF41F7C3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9D3152B2-68FF-43D3-98BE-2F784946B32C}" type="sibTrans" cxnId="{2533D846-74EE-40B5-A5D5-5037EF41F7C3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331199D9-C0C3-4D9B-A5D1-C4E32A147025}">
      <dgm:prSet custT="1"/>
      <dgm:spPr/>
      <dgm:t>
        <a:bodyPr/>
        <a:lstStyle/>
        <a:p>
          <a:pPr algn="just"/>
          <a:r>
            <a:rPr lang="en-GB" sz="1400" dirty="0">
              <a:latin typeface="+mj-lt"/>
            </a:rPr>
            <a:t>Access to a </a:t>
          </a:r>
          <a:r>
            <a:rPr lang="en-GB" sz="1400" b="1" dirty="0">
              <a:latin typeface="+mj-lt"/>
            </a:rPr>
            <a:t>large industrial network</a:t>
          </a:r>
          <a:r>
            <a:rPr lang="en-GB" sz="1400" dirty="0">
              <a:latin typeface="+mj-lt"/>
            </a:rPr>
            <a:t> of partners at International level </a:t>
          </a:r>
          <a:endParaRPr lang="en-US" sz="1400" dirty="0">
            <a:latin typeface="+mj-lt"/>
          </a:endParaRPr>
        </a:p>
      </dgm:t>
    </dgm:pt>
    <dgm:pt modelId="{6032C086-9FF2-4372-AF53-2B3F4086DB0C}" type="parTrans" cxnId="{05EC45D3-4B6F-414B-AD38-A1B4A50614EE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976FDF9F-B28A-4DC1-981E-9265A7648D98}" type="sibTrans" cxnId="{05EC45D3-4B6F-414B-AD38-A1B4A50614EE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B47035C4-424B-455E-AFA1-5EE8EF0499E4}">
      <dgm:prSet custT="1"/>
      <dgm:spPr/>
      <dgm:t>
        <a:bodyPr/>
        <a:lstStyle/>
        <a:p>
          <a:pPr algn="just"/>
          <a:r>
            <a:rPr lang="en-US" sz="1400" b="1" dirty="0">
              <a:latin typeface="+mj-lt"/>
            </a:rPr>
            <a:t>+ 126 members </a:t>
          </a:r>
          <a:r>
            <a:rPr lang="en-US" sz="1400" dirty="0">
              <a:latin typeface="+mj-lt"/>
            </a:rPr>
            <a:t>including public and private operators, engineering firms, start-ups, sensor-mobility systems, OEMs, rail infrastructure suppliers and logistics stakeholders</a:t>
          </a:r>
        </a:p>
      </dgm:t>
    </dgm:pt>
    <dgm:pt modelId="{908989AE-2FCF-4F74-8D12-76738DA57454}" type="parTrans" cxnId="{6EADDEB3-5766-4B89-A3F2-62032F1C60F1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77D55216-CB1F-4A7D-BB41-3BD1188B3795}" type="sibTrans" cxnId="{6EADDEB3-5766-4B89-A3F2-62032F1C60F1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C6241CA5-9029-4CE8-B2AF-79A1977102E0}">
      <dgm:prSet custT="1"/>
      <dgm:spPr/>
      <dgm:t>
        <a:bodyPr/>
        <a:lstStyle/>
        <a:p>
          <a:pPr algn="just"/>
          <a:r>
            <a:rPr lang="en-US" sz="1400" b="1" dirty="0">
              <a:latin typeface="+mj-lt"/>
            </a:rPr>
            <a:t>+20 EU </a:t>
          </a:r>
          <a:r>
            <a:rPr lang="en-US" sz="1400" b="1" dirty="0" err="1">
              <a:latin typeface="+mj-lt"/>
            </a:rPr>
            <a:t>framewok</a:t>
          </a:r>
          <a:r>
            <a:rPr lang="en-US" sz="1400" b="1" dirty="0">
              <a:latin typeface="+mj-lt"/>
            </a:rPr>
            <a:t> </a:t>
          </a:r>
          <a:r>
            <a:rPr lang="en-US" sz="1400" b="1" dirty="0" err="1">
              <a:latin typeface="+mj-lt"/>
            </a:rPr>
            <a:t>programme</a:t>
          </a:r>
          <a:r>
            <a:rPr lang="en-US" sz="1400" b="1" dirty="0">
              <a:latin typeface="+mj-lt"/>
            </a:rPr>
            <a:t> projects catalyzed </a:t>
          </a:r>
          <a:r>
            <a:rPr lang="en-US" sz="1400" dirty="0">
              <a:latin typeface="+mj-lt"/>
            </a:rPr>
            <a:t>by members </a:t>
          </a:r>
          <a:r>
            <a:rPr lang="en-US" sz="1300" dirty="0">
              <a:solidFill>
                <a:srgbClr val="2EB37D"/>
              </a:solidFill>
              <a:latin typeface="+mj-lt"/>
            </a:rPr>
            <a:t>(+ € 66M in CCAM projects)</a:t>
          </a:r>
        </a:p>
      </dgm:t>
    </dgm:pt>
    <dgm:pt modelId="{8F6A53A1-62C1-4C54-BFB4-E6CA2DBA5034}" type="parTrans" cxnId="{7A39C2F7-BA19-4417-977B-DE862DD64E38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D3497ED4-554F-4493-B44B-3C928642454B}" type="sibTrans" cxnId="{7A39C2F7-BA19-4417-977B-DE862DD64E38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12A3F27E-EB14-453A-8AC6-BECFFBB5F893}">
      <dgm:prSet custT="1"/>
      <dgm:spPr/>
      <dgm:t>
        <a:bodyPr/>
        <a:lstStyle/>
        <a:p>
          <a:pPr algn="just"/>
          <a:r>
            <a:rPr lang="en-US" sz="1400" b="1" dirty="0">
              <a:latin typeface="+mj-lt"/>
            </a:rPr>
            <a:t>Founder member of</a:t>
          </a:r>
          <a:r>
            <a:rPr lang="en-US" sz="1400" dirty="0">
              <a:latin typeface="+mj-lt"/>
            </a:rPr>
            <a:t> </a:t>
          </a:r>
          <a:r>
            <a:rPr lang="en-US" sz="1400" b="1" dirty="0">
              <a:latin typeface="+mj-lt"/>
            </a:rPr>
            <a:t>ERCI </a:t>
          </a:r>
          <a:r>
            <a:rPr lang="en-US" sz="1400" dirty="0">
              <a:latin typeface="+mj-lt"/>
            </a:rPr>
            <a:t>(European Railway Cluster Initiative</a:t>
          </a:r>
          <a:r>
            <a:rPr lang="en-US" sz="1400" b="1" dirty="0">
              <a:latin typeface="+mj-lt"/>
            </a:rPr>
            <a:t>): 15 EU Clusters</a:t>
          </a:r>
          <a:r>
            <a:rPr lang="en-US" sz="1400" dirty="0">
              <a:latin typeface="+mj-lt"/>
            </a:rPr>
            <a:t>, collaborating to enhance the competitiveness of companies and systems. + </a:t>
          </a:r>
          <a:r>
            <a:rPr lang="en-US" sz="1400" b="1" dirty="0">
              <a:latin typeface="+mj-lt"/>
            </a:rPr>
            <a:t>2000 SMEs in ERCI ecosystem</a:t>
          </a:r>
          <a:r>
            <a:rPr lang="en-US" sz="1400" dirty="0">
              <a:latin typeface="+mj-lt"/>
            </a:rPr>
            <a:t>. </a:t>
          </a:r>
        </a:p>
      </dgm:t>
    </dgm:pt>
    <dgm:pt modelId="{4A4A1160-C48C-41BE-8307-42A74BA94316}" type="parTrans" cxnId="{91651BAA-338A-48D6-BD56-25DAF1205260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36092989-8080-4EB6-8E2A-AECB96330860}" type="sibTrans" cxnId="{91651BAA-338A-48D6-BD56-25DAF1205260}">
      <dgm:prSet/>
      <dgm:spPr/>
      <dgm:t>
        <a:bodyPr/>
        <a:lstStyle/>
        <a:p>
          <a:pPr algn="just"/>
          <a:endParaRPr lang="en-US" sz="1400">
            <a:latin typeface="+mj-lt"/>
          </a:endParaRPr>
        </a:p>
      </dgm:t>
    </dgm:pt>
    <dgm:pt modelId="{1ABF07E4-297C-413A-BA82-47CB5ED01C63}" type="pres">
      <dgm:prSet presAssocID="{2A0402FA-7D6A-4DAC-9FC6-B947CCF2DEBB}" presName="vert0" presStyleCnt="0">
        <dgm:presLayoutVars>
          <dgm:dir/>
          <dgm:animOne val="branch"/>
          <dgm:animLvl val="lvl"/>
        </dgm:presLayoutVars>
      </dgm:prSet>
      <dgm:spPr/>
    </dgm:pt>
    <dgm:pt modelId="{DEB4FA26-855F-404B-B80E-606A7ACF8121}" type="pres">
      <dgm:prSet presAssocID="{ABA29C5A-162C-4753-A594-3E8F40A76B19}" presName="thickLine" presStyleLbl="alignNode1" presStyleIdx="0" presStyleCnt="7"/>
      <dgm:spPr/>
    </dgm:pt>
    <dgm:pt modelId="{24AF6435-9F5E-4035-8159-419A1DB4B549}" type="pres">
      <dgm:prSet presAssocID="{ABA29C5A-162C-4753-A594-3E8F40A76B19}" presName="horz1" presStyleCnt="0"/>
      <dgm:spPr/>
    </dgm:pt>
    <dgm:pt modelId="{5DD37BC0-DC2A-483A-A154-53C62AA0B34E}" type="pres">
      <dgm:prSet presAssocID="{ABA29C5A-162C-4753-A594-3E8F40A76B19}" presName="tx1" presStyleLbl="revTx" presStyleIdx="0" presStyleCnt="7"/>
      <dgm:spPr/>
    </dgm:pt>
    <dgm:pt modelId="{A9886F8F-AD1F-4275-B3F7-439D3C3EEAF0}" type="pres">
      <dgm:prSet presAssocID="{ABA29C5A-162C-4753-A594-3E8F40A76B19}" presName="vert1" presStyleCnt="0"/>
      <dgm:spPr/>
    </dgm:pt>
    <dgm:pt modelId="{4509C99C-5A9E-415D-AB12-02EE8B4B9751}" type="pres">
      <dgm:prSet presAssocID="{D6555FE7-839D-49D0-A6D5-A02744C6FD46}" presName="thickLine" presStyleLbl="alignNode1" presStyleIdx="1" presStyleCnt="7"/>
      <dgm:spPr/>
    </dgm:pt>
    <dgm:pt modelId="{5A1E39B6-A13A-4A0E-A4BC-5F54B90D3EFF}" type="pres">
      <dgm:prSet presAssocID="{D6555FE7-839D-49D0-A6D5-A02744C6FD46}" presName="horz1" presStyleCnt="0"/>
      <dgm:spPr/>
    </dgm:pt>
    <dgm:pt modelId="{EDC92CB6-609F-4C82-A19E-F1627D5F31D2}" type="pres">
      <dgm:prSet presAssocID="{D6555FE7-839D-49D0-A6D5-A02744C6FD46}" presName="tx1" presStyleLbl="revTx" presStyleIdx="1" presStyleCnt="7"/>
      <dgm:spPr/>
    </dgm:pt>
    <dgm:pt modelId="{A2B96C3A-1AFE-4C93-AEE7-E41F33829BF4}" type="pres">
      <dgm:prSet presAssocID="{D6555FE7-839D-49D0-A6D5-A02744C6FD46}" presName="vert1" presStyleCnt="0"/>
      <dgm:spPr/>
    </dgm:pt>
    <dgm:pt modelId="{6FD01AEB-DCB9-4886-8665-909162A1DF00}" type="pres">
      <dgm:prSet presAssocID="{D57B07B2-8CBA-49D3-BC77-C4841A08A044}" presName="thickLine" presStyleLbl="alignNode1" presStyleIdx="2" presStyleCnt="7"/>
      <dgm:spPr/>
    </dgm:pt>
    <dgm:pt modelId="{58E66034-71CF-416A-884C-F669641A0A25}" type="pres">
      <dgm:prSet presAssocID="{D57B07B2-8CBA-49D3-BC77-C4841A08A044}" presName="horz1" presStyleCnt="0"/>
      <dgm:spPr/>
    </dgm:pt>
    <dgm:pt modelId="{BEC34C60-86EB-4BBF-AFE8-5CD84DA70801}" type="pres">
      <dgm:prSet presAssocID="{D57B07B2-8CBA-49D3-BC77-C4841A08A044}" presName="tx1" presStyleLbl="revTx" presStyleIdx="2" presStyleCnt="7"/>
      <dgm:spPr/>
    </dgm:pt>
    <dgm:pt modelId="{95305F63-8B5E-4828-9A31-763E34E8F339}" type="pres">
      <dgm:prSet presAssocID="{D57B07B2-8CBA-49D3-BC77-C4841A08A044}" presName="vert1" presStyleCnt="0"/>
      <dgm:spPr/>
    </dgm:pt>
    <dgm:pt modelId="{4635994F-163D-46C0-B7CB-3B530C2F6A9F}" type="pres">
      <dgm:prSet presAssocID="{331199D9-C0C3-4D9B-A5D1-C4E32A147025}" presName="thickLine" presStyleLbl="alignNode1" presStyleIdx="3" presStyleCnt="7"/>
      <dgm:spPr/>
    </dgm:pt>
    <dgm:pt modelId="{FE44C516-02EE-4733-B3AE-4A4A529923A7}" type="pres">
      <dgm:prSet presAssocID="{331199D9-C0C3-4D9B-A5D1-C4E32A147025}" presName="horz1" presStyleCnt="0"/>
      <dgm:spPr/>
    </dgm:pt>
    <dgm:pt modelId="{1996E96B-687C-42E1-BE22-52851B0179C9}" type="pres">
      <dgm:prSet presAssocID="{331199D9-C0C3-4D9B-A5D1-C4E32A147025}" presName="tx1" presStyleLbl="revTx" presStyleIdx="3" presStyleCnt="7"/>
      <dgm:spPr/>
    </dgm:pt>
    <dgm:pt modelId="{CE96BF0E-8E95-4A80-93F7-6C175ED6A1D4}" type="pres">
      <dgm:prSet presAssocID="{331199D9-C0C3-4D9B-A5D1-C4E32A147025}" presName="vert1" presStyleCnt="0"/>
      <dgm:spPr/>
    </dgm:pt>
    <dgm:pt modelId="{7146AE50-A2EA-411B-A1CF-BF440E86E500}" type="pres">
      <dgm:prSet presAssocID="{B47035C4-424B-455E-AFA1-5EE8EF0499E4}" presName="thickLine" presStyleLbl="alignNode1" presStyleIdx="4" presStyleCnt="7"/>
      <dgm:spPr/>
    </dgm:pt>
    <dgm:pt modelId="{1537D7C4-FA7C-4819-9721-05FCFE95736B}" type="pres">
      <dgm:prSet presAssocID="{B47035C4-424B-455E-AFA1-5EE8EF0499E4}" presName="horz1" presStyleCnt="0"/>
      <dgm:spPr/>
    </dgm:pt>
    <dgm:pt modelId="{AC9AC7D8-6905-4778-9EE9-88BF004DFD85}" type="pres">
      <dgm:prSet presAssocID="{B47035C4-424B-455E-AFA1-5EE8EF0499E4}" presName="tx1" presStyleLbl="revTx" presStyleIdx="4" presStyleCnt="7"/>
      <dgm:spPr/>
    </dgm:pt>
    <dgm:pt modelId="{0532869E-47ED-44B3-ABF0-12723D254BA0}" type="pres">
      <dgm:prSet presAssocID="{B47035C4-424B-455E-AFA1-5EE8EF0499E4}" presName="vert1" presStyleCnt="0"/>
      <dgm:spPr/>
    </dgm:pt>
    <dgm:pt modelId="{EF832AE5-9022-4C89-A095-F47A739F0775}" type="pres">
      <dgm:prSet presAssocID="{C6241CA5-9029-4CE8-B2AF-79A1977102E0}" presName="thickLine" presStyleLbl="alignNode1" presStyleIdx="5" presStyleCnt="7"/>
      <dgm:spPr/>
    </dgm:pt>
    <dgm:pt modelId="{FD2A6B9A-D749-471B-8058-A651E2DD717D}" type="pres">
      <dgm:prSet presAssocID="{C6241CA5-9029-4CE8-B2AF-79A1977102E0}" presName="horz1" presStyleCnt="0"/>
      <dgm:spPr/>
    </dgm:pt>
    <dgm:pt modelId="{FEA1E191-157A-40E6-B440-BB9E8CAAFEFC}" type="pres">
      <dgm:prSet presAssocID="{C6241CA5-9029-4CE8-B2AF-79A1977102E0}" presName="tx1" presStyleLbl="revTx" presStyleIdx="5" presStyleCnt="7"/>
      <dgm:spPr/>
    </dgm:pt>
    <dgm:pt modelId="{DCF5AD6F-4C85-4E80-8427-D160AC298C2C}" type="pres">
      <dgm:prSet presAssocID="{C6241CA5-9029-4CE8-B2AF-79A1977102E0}" presName="vert1" presStyleCnt="0"/>
      <dgm:spPr/>
    </dgm:pt>
    <dgm:pt modelId="{B8F69A9D-6011-4A33-AA24-199CF428E48E}" type="pres">
      <dgm:prSet presAssocID="{12A3F27E-EB14-453A-8AC6-BECFFBB5F893}" presName="thickLine" presStyleLbl="alignNode1" presStyleIdx="6" presStyleCnt="7"/>
      <dgm:spPr/>
    </dgm:pt>
    <dgm:pt modelId="{54445F5A-C1DF-4422-82F3-BDAE3CEEF4B8}" type="pres">
      <dgm:prSet presAssocID="{12A3F27E-EB14-453A-8AC6-BECFFBB5F893}" presName="horz1" presStyleCnt="0"/>
      <dgm:spPr/>
    </dgm:pt>
    <dgm:pt modelId="{AE3687E2-BC9D-4FEB-ADB5-D85D4E92C160}" type="pres">
      <dgm:prSet presAssocID="{12A3F27E-EB14-453A-8AC6-BECFFBB5F893}" presName="tx1" presStyleLbl="revTx" presStyleIdx="6" presStyleCnt="7"/>
      <dgm:spPr/>
    </dgm:pt>
    <dgm:pt modelId="{852E353A-224F-4871-A0A2-53ACC2F59295}" type="pres">
      <dgm:prSet presAssocID="{12A3F27E-EB14-453A-8AC6-BECFFBB5F893}" presName="vert1" presStyleCnt="0"/>
      <dgm:spPr/>
    </dgm:pt>
  </dgm:ptLst>
  <dgm:cxnLst>
    <dgm:cxn modelId="{1A9A715D-EC35-467C-8573-DA2300D2C7A4}" type="presOf" srcId="{C6241CA5-9029-4CE8-B2AF-79A1977102E0}" destId="{FEA1E191-157A-40E6-B440-BB9E8CAAFEFC}" srcOrd="0" destOrd="0" presId="urn:microsoft.com/office/officeart/2008/layout/LinedList"/>
    <dgm:cxn modelId="{2533D846-74EE-40B5-A5D5-5037EF41F7C3}" srcId="{2A0402FA-7D6A-4DAC-9FC6-B947CCF2DEBB}" destId="{D57B07B2-8CBA-49D3-BC77-C4841A08A044}" srcOrd="2" destOrd="0" parTransId="{E504BA9D-A97D-4FAA-838B-4370F6F9CC49}" sibTransId="{9D3152B2-68FF-43D3-98BE-2F784946B32C}"/>
    <dgm:cxn modelId="{30058169-A0AC-4D51-95B8-CAEF0D602860}" type="presOf" srcId="{12A3F27E-EB14-453A-8AC6-BECFFBB5F893}" destId="{AE3687E2-BC9D-4FEB-ADB5-D85D4E92C160}" srcOrd="0" destOrd="0" presId="urn:microsoft.com/office/officeart/2008/layout/LinedList"/>
    <dgm:cxn modelId="{D4A51550-0AE3-4765-B2DB-D520F1418E67}" type="presOf" srcId="{ABA29C5A-162C-4753-A594-3E8F40A76B19}" destId="{5DD37BC0-DC2A-483A-A154-53C62AA0B34E}" srcOrd="0" destOrd="0" presId="urn:microsoft.com/office/officeart/2008/layout/LinedList"/>
    <dgm:cxn modelId="{3515FC55-AA19-4C60-8C3F-630F1C81D96D}" srcId="{2A0402FA-7D6A-4DAC-9FC6-B947CCF2DEBB}" destId="{D6555FE7-839D-49D0-A6D5-A02744C6FD46}" srcOrd="1" destOrd="0" parTransId="{DAA1EBAA-D978-4231-8CDB-3CE8B69B904B}" sibTransId="{9AAD59E3-69D0-48FA-90FD-8283DAF05FDC}"/>
    <dgm:cxn modelId="{62E80F80-E808-4086-8549-6276566808E6}" type="presOf" srcId="{D57B07B2-8CBA-49D3-BC77-C4841A08A044}" destId="{BEC34C60-86EB-4BBF-AFE8-5CD84DA70801}" srcOrd="0" destOrd="0" presId="urn:microsoft.com/office/officeart/2008/layout/LinedList"/>
    <dgm:cxn modelId="{E5BDAF9C-649F-4A56-A34C-B2BADE9777E4}" type="presOf" srcId="{D6555FE7-839D-49D0-A6D5-A02744C6FD46}" destId="{EDC92CB6-609F-4C82-A19E-F1627D5F31D2}" srcOrd="0" destOrd="0" presId="urn:microsoft.com/office/officeart/2008/layout/LinedList"/>
    <dgm:cxn modelId="{91651BAA-338A-48D6-BD56-25DAF1205260}" srcId="{2A0402FA-7D6A-4DAC-9FC6-B947CCF2DEBB}" destId="{12A3F27E-EB14-453A-8AC6-BECFFBB5F893}" srcOrd="6" destOrd="0" parTransId="{4A4A1160-C48C-41BE-8307-42A74BA94316}" sibTransId="{36092989-8080-4EB6-8E2A-AECB96330860}"/>
    <dgm:cxn modelId="{AACE06B3-E312-4007-A079-88D2DB5BA96C}" type="presOf" srcId="{331199D9-C0C3-4D9B-A5D1-C4E32A147025}" destId="{1996E96B-687C-42E1-BE22-52851B0179C9}" srcOrd="0" destOrd="0" presId="urn:microsoft.com/office/officeart/2008/layout/LinedList"/>
    <dgm:cxn modelId="{6EADDEB3-5766-4B89-A3F2-62032F1C60F1}" srcId="{2A0402FA-7D6A-4DAC-9FC6-B947CCF2DEBB}" destId="{B47035C4-424B-455E-AFA1-5EE8EF0499E4}" srcOrd="4" destOrd="0" parTransId="{908989AE-2FCF-4F74-8D12-76738DA57454}" sibTransId="{77D55216-CB1F-4A7D-BB41-3BD1188B3795}"/>
    <dgm:cxn modelId="{822F10CC-A72F-419A-A38C-C760BDF92E96}" type="presOf" srcId="{2A0402FA-7D6A-4DAC-9FC6-B947CCF2DEBB}" destId="{1ABF07E4-297C-413A-BA82-47CB5ED01C63}" srcOrd="0" destOrd="0" presId="urn:microsoft.com/office/officeart/2008/layout/LinedList"/>
    <dgm:cxn modelId="{05EC45D3-4B6F-414B-AD38-A1B4A50614EE}" srcId="{2A0402FA-7D6A-4DAC-9FC6-B947CCF2DEBB}" destId="{331199D9-C0C3-4D9B-A5D1-C4E32A147025}" srcOrd="3" destOrd="0" parTransId="{6032C086-9FF2-4372-AF53-2B3F4086DB0C}" sibTransId="{976FDF9F-B28A-4DC1-981E-9265A7648D98}"/>
    <dgm:cxn modelId="{498EB7EC-23F5-4DC9-B945-EB2DEEEA322F}" type="presOf" srcId="{B47035C4-424B-455E-AFA1-5EE8EF0499E4}" destId="{AC9AC7D8-6905-4778-9EE9-88BF004DFD85}" srcOrd="0" destOrd="0" presId="urn:microsoft.com/office/officeart/2008/layout/LinedList"/>
    <dgm:cxn modelId="{145749F0-FB44-4595-A8E0-1900DCC92C79}" srcId="{2A0402FA-7D6A-4DAC-9FC6-B947CCF2DEBB}" destId="{ABA29C5A-162C-4753-A594-3E8F40A76B19}" srcOrd="0" destOrd="0" parTransId="{3B0FD693-582F-4613-BFA4-6DBE9F0937E1}" sibTransId="{9D5BA01A-DCFD-40C0-A8FE-0650E7651106}"/>
    <dgm:cxn modelId="{7A39C2F7-BA19-4417-977B-DE862DD64E38}" srcId="{2A0402FA-7D6A-4DAC-9FC6-B947CCF2DEBB}" destId="{C6241CA5-9029-4CE8-B2AF-79A1977102E0}" srcOrd="5" destOrd="0" parTransId="{8F6A53A1-62C1-4C54-BFB4-E6CA2DBA5034}" sibTransId="{D3497ED4-554F-4493-B44B-3C928642454B}"/>
    <dgm:cxn modelId="{716385A8-B9C1-47A2-A5DD-2D601328E02F}" type="presParOf" srcId="{1ABF07E4-297C-413A-BA82-47CB5ED01C63}" destId="{DEB4FA26-855F-404B-B80E-606A7ACF8121}" srcOrd="0" destOrd="0" presId="urn:microsoft.com/office/officeart/2008/layout/LinedList"/>
    <dgm:cxn modelId="{CFEA5604-9B7C-49D2-9E82-BD08081E7C7C}" type="presParOf" srcId="{1ABF07E4-297C-413A-BA82-47CB5ED01C63}" destId="{24AF6435-9F5E-4035-8159-419A1DB4B549}" srcOrd="1" destOrd="0" presId="urn:microsoft.com/office/officeart/2008/layout/LinedList"/>
    <dgm:cxn modelId="{6430C18D-BDEC-4A81-9F82-4A4BA784E663}" type="presParOf" srcId="{24AF6435-9F5E-4035-8159-419A1DB4B549}" destId="{5DD37BC0-DC2A-483A-A154-53C62AA0B34E}" srcOrd="0" destOrd="0" presId="urn:microsoft.com/office/officeart/2008/layout/LinedList"/>
    <dgm:cxn modelId="{213832EE-B681-4431-AB3B-0B4B3F32EDC6}" type="presParOf" srcId="{24AF6435-9F5E-4035-8159-419A1DB4B549}" destId="{A9886F8F-AD1F-4275-B3F7-439D3C3EEAF0}" srcOrd="1" destOrd="0" presId="urn:microsoft.com/office/officeart/2008/layout/LinedList"/>
    <dgm:cxn modelId="{97652E46-22E9-4638-BB33-C90ADAC6BE96}" type="presParOf" srcId="{1ABF07E4-297C-413A-BA82-47CB5ED01C63}" destId="{4509C99C-5A9E-415D-AB12-02EE8B4B9751}" srcOrd="2" destOrd="0" presId="urn:microsoft.com/office/officeart/2008/layout/LinedList"/>
    <dgm:cxn modelId="{05B2F895-D237-4CDE-A500-3D4A9920EF83}" type="presParOf" srcId="{1ABF07E4-297C-413A-BA82-47CB5ED01C63}" destId="{5A1E39B6-A13A-4A0E-A4BC-5F54B90D3EFF}" srcOrd="3" destOrd="0" presId="urn:microsoft.com/office/officeart/2008/layout/LinedList"/>
    <dgm:cxn modelId="{E969D7A1-2F7E-4CF3-BE8F-0BDF2BEDDD5F}" type="presParOf" srcId="{5A1E39B6-A13A-4A0E-A4BC-5F54B90D3EFF}" destId="{EDC92CB6-609F-4C82-A19E-F1627D5F31D2}" srcOrd="0" destOrd="0" presId="urn:microsoft.com/office/officeart/2008/layout/LinedList"/>
    <dgm:cxn modelId="{4C1DA6B7-59AC-4048-8006-12A8E0B3517F}" type="presParOf" srcId="{5A1E39B6-A13A-4A0E-A4BC-5F54B90D3EFF}" destId="{A2B96C3A-1AFE-4C93-AEE7-E41F33829BF4}" srcOrd="1" destOrd="0" presId="urn:microsoft.com/office/officeart/2008/layout/LinedList"/>
    <dgm:cxn modelId="{CB00E50E-FAFC-4B51-9FEF-E4757D96D1A9}" type="presParOf" srcId="{1ABF07E4-297C-413A-BA82-47CB5ED01C63}" destId="{6FD01AEB-DCB9-4886-8665-909162A1DF00}" srcOrd="4" destOrd="0" presId="urn:microsoft.com/office/officeart/2008/layout/LinedList"/>
    <dgm:cxn modelId="{B17E400D-2F0E-4AA7-86A4-D6091F46DCEE}" type="presParOf" srcId="{1ABF07E4-297C-413A-BA82-47CB5ED01C63}" destId="{58E66034-71CF-416A-884C-F669641A0A25}" srcOrd="5" destOrd="0" presId="urn:microsoft.com/office/officeart/2008/layout/LinedList"/>
    <dgm:cxn modelId="{F4CBF9A6-C61A-45D2-8072-E25F846AF919}" type="presParOf" srcId="{58E66034-71CF-416A-884C-F669641A0A25}" destId="{BEC34C60-86EB-4BBF-AFE8-5CD84DA70801}" srcOrd="0" destOrd="0" presId="urn:microsoft.com/office/officeart/2008/layout/LinedList"/>
    <dgm:cxn modelId="{A500818D-E83A-4FCA-88ED-65DC7F507013}" type="presParOf" srcId="{58E66034-71CF-416A-884C-F669641A0A25}" destId="{95305F63-8B5E-4828-9A31-763E34E8F339}" srcOrd="1" destOrd="0" presId="urn:microsoft.com/office/officeart/2008/layout/LinedList"/>
    <dgm:cxn modelId="{1955BAB3-2AE3-4CA2-89BE-ABC5ADEE7AB7}" type="presParOf" srcId="{1ABF07E4-297C-413A-BA82-47CB5ED01C63}" destId="{4635994F-163D-46C0-B7CB-3B530C2F6A9F}" srcOrd="6" destOrd="0" presId="urn:microsoft.com/office/officeart/2008/layout/LinedList"/>
    <dgm:cxn modelId="{ACFD6D74-107D-42D2-B797-16F01664B07B}" type="presParOf" srcId="{1ABF07E4-297C-413A-BA82-47CB5ED01C63}" destId="{FE44C516-02EE-4733-B3AE-4A4A529923A7}" srcOrd="7" destOrd="0" presId="urn:microsoft.com/office/officeart/2008/layout/LinedList"/>
    <dgm:cxn modelId="{34FEDD5E-C748-4038-91E9-FA8E5C8EA0E6}" type="presParOf" srcId="{FE44C516-02EE-4733-B3AE-4A4A529923A7}" destId="{1996E96B-687C-42E1-BE22-52851B0179C9}" srcOrd="0" destOrd="0" presId="urn:microsoft.com/office/officeart/2008/layout/LinedList"/>
    <dgm:cxn modelId="{F54EEBC7-6EAD-44B9-B8F7-916561F4369F}" type="presParOf" srcId="{FE44C516-02EE-4733-B3AE-4A4A529923A7}" destId="{CE96BF0E-8E95-4A80-93F7-6C175ED6A1D4}" srcOrd="1" destOrd="0" presId="urn:microsoft.com/office/officeart/2008/layout/LinedList"/>
    <dgm:cxn modelId="{54EB6AB6-228D-48B9-B094-1949F267216A}" type="presParOf" srcId="{1ABF07E4-297C-413A-BA82-47CB5ED01C63}" destId="{7146AE50-A2EA-411B-A1CF-BF440E86E500}" srcOrd="8" destOrd="0" presId="urn:microsoft.com/office/officeart/2008/layout/LinedList"/>
    <dgm:cxn modelId="{FBD5D366-3882-4F8D-9595-D57D9983D8A9}" type="presParOf" srcId="{1ABF07E4-297C-413A-BA82-47CB5ED01C63}" destId="{1537D7C4-FA7C-4819-9721-05FCFE95736B}" srcOrd="9" destOrd="0" presId="urn:microsoft.com/office/officeart/2008/layout/LinedList"/>
    <dgm:cxn modelId="{0389B5EB-D0FB-4FC4-AA61-7328C9EAA026}" type="presParOf" srcId="{1537D7C4-FA7C-4819-9721-05FCFE95736B}" destId="{AC9AC7D8-6905-4778-9EE9-88BF004DFD85}" srcOrd="0" destOrd="0" presId="urn:microsoft.com/office/officeart/2008/layout/LinedList"/>
    <dgm:cxn modelId="{65875527-8670-4521-B999-19CB315490D5}" type="presParOf" srcId="{1537D7C4-FA7C-4819-9721-05FCFE95736B}" destId="{0532869E-47ED-44B3-ABF0-12723D254BA0}" srcOrd="1" destOrd="0" presId="urn:microsoft.com/office/officeart/2008/layout/LinedList"/>
    <dgm:cxn modelId="{0A1D308B-9CF9-4969-BC9E-39C075C92E82}" type="presParOf" srcId="{1ABF07E4-297C-413A-BA82-47CB5ED01C63}" destId="{EF832AE5-9022-4C89-A095-F47A739F0775}" srcOrd="10" destOrd="0" presId="urn:microsoft.com/office/officeart/2008/layout/LinedList"/>
    <dgm:cxn modelId="{1E7EB521-A0F0-409C-B5A5-F79C31F02239}" type="presParOf" srcId="{1ABF07E4-297C-413A-BA82-47CB5ED01C63}" destId="{FD2A6B9A-D749-471B-8058-A651E2DD717D}" srcOrd="11" destOrd="0" presId="urn:microsoft.com/office/officeart/2008/layout/LinedList"/>
    <dgm:cxn modelId="{F19E3370-45FA-4E67-B4BA-CC5FF46F878A}" type="presParOf" srcId="{FD2A6B9A-D749-471B-8058-A651E2DD717D}" destId="{FEA1E191-157A-40E6-B440-BB9E8CAAFEFC}" srcOrd="0" destOrd="0" presId="urn:microsoft.com/office/officeart/2008/layout/LinedList"/>
    <dgm:cxn modelId="{F0E69838-7667-4B3A-BE89-E432FF5414A7}" type="presParOf" srcId="{FD2A6B9A-D749-471B-8058-A651E2DD717D}" destId="{DCF5AD6F-4C85-4E80-8427-D160AC298C2C}" srcOrd="1" destOrd="0" presId="urn:microsoft.com/office/officeart/2008/layout/LinedList"/>
    <dgm:cxn modelId="{DC62A81D-E162-48AB-B3A1-CBC1B5C43FED}" type="presParOf" srcId="{1ABF07E4-297C-413A-BA82-47CB5ED01C63}" destId="{B8F69A9D-6011-4A33-AA24-199CF428E48E}" srcOrd="12" destOrd="0" presId="urn:microsoft.com/office/officeart/2008/layout/LinedList"/>
    <dgm:cxn modelId="{B6FF8429-C64C-4CE8-AF80-139D67374495}" type="presParOf" srcId="{1ABF07E4-297C-413A-BA82-47CB5ED01C63}" destId="{54445F5A-C1DF-4422-82F3-BDAE3CEEF4B8}" srcOrd="13" destOrd="0" presId="urn:microsoft.com/office/officeart/2008/layout/LinedList"/>
    <dgm:cxn modelId="{CF219592-24EF-4761-8D5B-E3F2ED4F8779}" type="presParOf" srcId="{54445F5A-C1DF-4422-82F3-BDAE3CEEF4B8}" destId="{AE3687E2-BC9D-4FEB-ADB5-D85D4E92C160}" srcOrd="0" destOrd="0" presId="urn:microsoft.com/office/officeart/2008/layout/LinedList"/>
    <dgm:cxn modelId="{80D26575-86AA-49FE-A1B8-0EC1A7E5B52D}" type="presParOf" srcId="{54445F5A-C1DF-4422-82F3-BDAE3CEEF4B8}" destId="{852E353A-224F-4871-A0A2-53ACC2F592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4FA26-855F-404B-B80E-606A7ACF8121}">
      <dsp:nvSpPr>
        <dsp:cNvPr id="0" name=""/>
        <dsp:cNvSpPr/>
      </dsp:nvSpPr>
      <dsp:spPr>
        <a:xfrm>
          <a:off x="0" y="531"/>
          <a:ext cx="50921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D37BC0-DC2A-483A-A154-53C62AA0B34E}">
      <dsp:nvSpPr>
        <dsp:cNvPr id="0" name=""/>
        <dsp:cNvSpPr/>
      </dsp:nvSpPr>
      <dsp:spPr>
        <a:xfrm>
          <a:off x="0" y="531"/>
          <a:ext cx="5092194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IN-MOVE is a </a:t>
          </a:r>
          <a:r>
            <a:rPr lang="en-US" sz="1400" b="1" kern="1200" dirty="0">
              <a:latin typeface="+mj-lt"/>
            </a:rPr>
            <a:t>cluster created in 2002 </a:t>
          </a:r>
          <a:r>
            <a:rPr lang="en-US" sz="1400" kern="1200" dirty="0">
              <a:latin typeface="+mj-lt"/>
            </a:rPr>
            <a:t>to </a:t>
          </a:r>
          <a:r>
            <a:rPr lang="en-US" sz="1400" b="0" kern="1200" dirty="0">
              <a:latin typeface="+mj-lt"/>
            </a:rPr>
            <a:t>strengthen the competitiveness of the railway industry</a:t>
          </a:r>
        </a:p>
      </dsp:txBody>
      <dsp:txXfrm>
        <a:off x="0" y="531"/>
        <a:ext cx="5092194" cy="621467"/>
      </dsp:txXfrm>
    </dsp:sp>
    <dsp:sp modelId="{4509C99C-5A9E-415D-AB12-02EE8B4B9751}">
      <dsp:nvSpPr>
        <dsp:cNvPr id="0" name=""/>
        <dsp:cNvSpPr/>
      </dsp:nvSpPr>
      <dsp:spPr>
        <a:xfrm>
          <a:off x="0" y="621999"/>
          <a:ext cx="50921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C92CB6-609F-4C82-A19E-F1627D5F31D2}">
      <dsp:nvSpPr>
        <dsp:cNvPr id="0" name=""/>
        <dsp:cNvSpPr/>
      </dsp:nvSpPr>
      <dsp:spPr>
        <a:xfrm>
          <a:off x="0" y="621999"/>
          <a:ext cx="5092194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IN-MOVE has become a </a:t>
          </a:r>
          <a:r>
            <a:rPr lang="en-US" sz="1400" b="1" kern="1200" dirty="0">
              <a:latin typeface="+mj-lt"/>
            </a:rPr>
            <a:t>benchmark cluster in Sustainable Transportation and Multimodal Logistics in Spain</a:t>
          </a:r>
          <a:r>
            <a:rPr lang="en-US" sz="1400" kern="1200" dirty="0">
              <a:latin typeface="+mj-lt"/>
            </a:rPr>
            <a:t> </a:t>
          </a:r>
        </a:p>
      </dsp:txBody>
      <dsp:txXfrm>
        <a:off x="0" y="621999"/>
        <a:ext cx="5092194" cy="621467"/>
      </dsp:txXfrm>
    </dsp:sp>
    <dsp:sp modelId="{6FD01AEB-DCB9-4886-8665-909162A1DF00}">
      <dsp:nvSpPr>
        <dsp:cNvPr id="0" name=""/>
        <dsp:cNvSpPr/>
      </dsp:nvSpPr>
      <dsp:spPr>
        <a:xfrm>
          <a:off x="0" y="1243467"/>
          <a:ext cx="50921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C34C60-86EB-4BBF-AFE8-5CD84DA70801}">
      <dsp:nvSpPr>
        <dsp:cNvPr id="0" name=""/>
        <dsp:cNvSpPr/>
      </dsp:nvSpPr>
      <dsp:spPr>
        <a:xfrm>
          <a:off x="0" y="1243467"/>
          <a:ext cx="5092194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Through </a:t>
          </a:r>
          <a:r>
            <a:rPr lang="en-US" sz="1400" b="1" kern="1200" dirty="0">
              <a:latin typeface="+mj-lt"/>
            </a:rPr>
            <a:t>open innovation, technological excellence, cross-sectoral knowledge </a:t>
          </a:r>
          <a:r>
            <a:rPr lang="en-US" sz="1400" kern="1200" dirty="0">
              <a:latin typeface="+mj-lt"/>
            </a:rPr>
            <a:t>and the </a:t>
          </a:r>
          <a:r>
            <a:rPr lang="en-US" sz="1400" b="1" kern="1200" dirty="0">
              <a:latin typeface="+mj-lt"/>
            </a:rPr>
            <a:t>development of joint projects</a:t>
          </a:r>
        </a:p>
      </dsp:txBody>
      <dsp:txXfrm>
        <a:off x="0" y="1243467"/>
        <a:ext cx="5092194" cy="621467"/>
      </dsp:txXfrm>
    </dsp:sp>
    <dsp:sp modelId="{4635994F-163D-46C0-B7CB-3B530C2F6A9F}">
      <dsp:nvSpPr>
        <dsp:cNvPr id="0" name=""/>
        <dsp:cNvSpPr/>
      </dsp:nvSpPr>
      <dsp:spPr>
        <a:xfrm>
          <a:off x="0" y="1864935"/>
          <a:ext cx="50921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96E96B-687C-42E1-BE22-52851B0179C9}">
      <dsp:nvSpPr>
        <dsp:cNvPr id="0" name=""/>
        <dsp:cNvSpPr/>
      </dsp:nvSpPr>
      <dsp:spPr>
        <a:xfrm>
          <a:off x="0" y="1864935"/>
          <a:ext cx="5092194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+mj-lt"/>
            </a:rPr>
            <a:t>Access to a </a:t>
          </a:r>
          <a:r>
            <a:rPr lang="en-GB" sz="1400" b="1" kern="1200" dirty="0">
              <a:latin typeface="+mj-lt"/>
            </a:rPr>
            <a:t>large industrial network</a:t>
          </a:r>
          <a:r>
            <a:rPr lang="en-GB" sz="1400" kern="1200" dirty="0">
              <a:latin typeface="+mj-lt"/>
            </a:rPr>
            <a:t> of partners at International level </a:t>
          </a:r>
          <a:endParaRPr lang="en-US" sz="1400" kern="1200" dirty="0">
            <a:latin typeface="+mj-lt"/>
          </a:endParaRPr>
        </a:p>
      </dsp:txBody>
      <dsp:txXfrm>
        <a:off x="0" y="1864935"/>
        <a:ext cx="5092194" cy="621467"/>
      </dsp:txXfrm>
    </dsp:sp>
    <dsp:sp modelId="{7146AE50-A2EA-411B-A1CF-BF440E86E500}">
      <dsp:nvSpPr>
        <dsp:cNvPr id="0" name=""/>
        <dsp:cNvSpPr/>
      </dsp:nvSpPr>
      <dsp:spPr>
        <a:xfrm>
          <a:off x="0" y="2486402"/>
          <a:ext cx="50921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9AC7D8-6905-4778-9EE9-88BF004DFD85}">
      <dsp:nvSpPr>
        <dsp:cNvPr id="0" name=""/>
        <dsp:cNvSpPr/>
      </dsp:nvSpPr>
      <dsp:spPr>
        <a:xfrm>
          <a:off x="0" y="2486402"/>
          <a:ext cx="5092194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+ 126 members </a:t>
          </a:r>
          <a:r>
            <a:rPr lang="en-US" sz="1400" kern="1200" dirty="0">
              <a:latin typeface="+mj-lt"/>
            </a:rPr>
            <a:t>including public and private operators, engineering firms, start-ups, sensor-mobility systems, OEMs, rail infrastructure suppliers and logistics stakeholders</a:t>
          </a:r>
        </a:p>
      </dsp:txBody>
      <dsp:txXfrm>
        <a:off x="0" y="2486402"/>
        <a:ext cx="5092194" cy="621467"/>
      </dsp:txXfrm>
    </dsp:sp>
    <dsp:sp modelId="{EF832AE5-9022-4C89-A095-F47A739F0775}">
      <dsp:nvSpPr>
        <dsp:cNvPr id="0" name=""/>
        <dsp:cNvSpPr/>
      </dsp:nvSpPr>
      <dsp:spPr>
        <a:xfrm>
          <a:off x="0" y="3107870"/>
          <a:ext cx="50921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A1E191-157A-40E6-B440-BB9E8CAAFEFC}">
      <dsp:nvSpPr>
        <dsp:cNvPr id="0" name=""/>
        <dsp:cNvSpPr/>
      </dsp:nvSpPr>
      <dsp:spPr>
        <a:xfrm>
          <a:off x="0" y="3107870"/>
          <a:ext cx="5092194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+20 EU </a:t>
          </a:r>
          <a:r>
            <a:rPr lang="en-US" sz="1400" b="1" kern="1200" dirty="0" err="1">
              <a:latin typeface="+mj-lt"/>
            </a:rPr>
            <a:t>framewok</a:t>
          </a:r>
          <a:r>
            <a:rPr lang="en-US" sz="1400" b="1" kern="1200" dirty="0">
              <a:latin typeface="+mj-lt"/>
            </a:rPr>
            <a:t> </a:t>
          </a:r>
          <a:r>
            <a:rPr lang="en-US" sz="1400" b="1" kern="1200" dirty="0" err="1">
              <a:latin typeface="+mj-lt"/>
            </a:rPr>
            <a:t>programme</a:t>
          </a:r>
          <a:r>
            <a:rPr lang="en-US" sz="1400" b="1" kern="1200" dirty="0">
              <a:latin typeface="+mj-lt"/>
            </a:rPr>
            <a:t> projects catalyzed </a:t>
          </a:r>
          <a:r>
            <a:rPr lang="en-US" sz="1400" kern="1200" dirty="0">
              <a:latin typeface="+mj-lt"/>
            </a:rPr>
            <a:t>by members </a:t>
          </a:r>
          <a:r>
            <a:rPr lang="en-US" sz="1300" kern="1200" dirty="0">
              <a:solidFill>
                <a:srgbClr val="2EB37D"/>
              </a:solidFill>
              <a:latin typeface="+mj-lt"/>
            </a:rPr>
            <a:t>(+ € 66M in CCAM projects)</a:t>
          </a:r>
        </a:p>
      </dsp:txBody>
      <dsp:txXfrm>
        <a:off x="0" y="3107870"/>
        <a:ext cx="5092194" cy="621467"/>
      </dsp:txXfrm>
    </dsp:sp>
    <dsp:sp modelId="{B8F69A9D-6011-4A33-AA24-199CF428E48E}">
      <dsp:nvSpPr>
        <dsp:cNvPr id="0" name=""/>
        <dsp:cNvSpPr/>
      </dsp:nvSpPr>
      <dsp:spPr>
        <a:xfrm>
          <a:off x="0" y="3729338"/>
          <a:ext cx="5092194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3687E2-BC9D-4FEB-ADB5-D85D4E92C160}">
      <dsp:nvSpPr>
        <dsp:cNvPr id="0" name=""/>
        <dsp:cNvSpPr/>
      </dsp:nvSpPr>
      <dsp:spPr>
        <a:xfrm>
          <a:off x="0" y="3729338"/>
          <a:ext cx="5092194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+mj-lt"/>
            </a:rPr>
            <a:t>Founder member of</a:t>
          </a:r>
          <a:r>
            <a:rPr lang="en-US" sz="1400" kern="1200" dirty="0">
              <a:latin typeface="+mj-lt"/>
            </a:rPr>
            <a:t> </a:t>
          </a:r>
          <a:r>
            <a:rPr lang="en-US" sz="1400" b="1" kern="1200" dirty="0">
              <a:latin typeface="+mj-lt"/>
            </a:rPr>
            <a:t>ERCI </a:t>
          </a:r>
          <a:r>
            <a:rPr lang="en-US" sz="1400" kern="1200" dirty="0">
              <a:latin typeface="+mj-lt"/>
            </a:rPr>
            <a:t>(European Railway Cluster Initiative</a:t>
          </a:r>
          <a:r>
            <a:rPr lang="en-US" sz="1400" b="1" kern="1200" dirty="0">
              <a:latin typeface="+mj-lt"/>
            </a:rPr>
            <a:t>): 15 EU Clusters</a:t>
          </a:r>
          <a:r>
            <a:rPr lang="en-US" sz="1400" kern="1200" dirty="0">
              <a:latin typeface="+mj-lt"/>
            </a:rPr>
            <a:t>, collaborating to enhance the competitiveness of companies and systems. + </a:t>
          </a:r>
          <a:r>
            <a:rPr lang="en-US" sz="1400" b="1" kern="1200" dirty="0">
              <a:latin typeface="+mj-lt"/>
            </a:rPr>
            <a:t>2000 SMEs in ERCI ecosystem</a:t>
          </a:r>
          <a:r>
            <a:rPr lang="en-US" sz="1400" kern="1200" dirty="0">
              <a:latin typeface="+mj-lt"/>
            </a:rPr>
            <a:t>. </a:t>
          </a:r>
        </a:p>
      </dsp:txBody>
      <dsp:txXfrm>
        <a:off x="0" y="3729338"/>
        <a:ext cx="5092194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821BBAB-88CA-19A3-9A9F-9A5B8EA9F2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C98CAE-FCA4-AFBE-39B4-9332127EF9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16635-CF24-4E4F-83AA-87796AE88F8D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1BD505-D1BA-ABF1-0CF1-EFE39D939D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A0BDFA-712C-9966-F0C0-C1B9A912AE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1C9CE-96D1-4A23-A017-EED62F91146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799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144B1-34DD-4948-8942-96AEDD9CECE8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C19E5-E99E-D64D-ADAC-8E23195A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9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5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6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2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Main </a:t>
            </a:r>
            <a:r>
              <a:rPr lang="nb-NO" err="1"/>
              <a:t>logistic</a:t>
            </a:r>
            <a:r>
              <a:rPr lang="nb-NO"/>
              <a:t> </a:t>
            </a:r>
            <a:r>
              <a:rPr lang="nb-NO" err="1"/>
              <a:t>challenges</a:t>
            </a:r>
            <a:r>
              <a:rPr lang="nb-NO"/>
              <a:t>:</a:t>
            </a:r>
          </a:p>
          <a:p>
            <a:r>
              <a:rPr lang="nb-NO" err="1"/>
              <a:t>Liable</a:t>
            </a:r>
            <a:r>
              <a:rPr lang="nb-NO"/>
              <a:t> business </a:t>
            </a:r>
            <a:r>
              <a:rPr lang="nb-NO" err="1"/>
              <a:t>models</a:t>
            </a:r>
            <a:r>
              <a:rPr lang="nb-NO"/>
              <a:t>/</a:t>
            </a:r>
            <a:r>
              <a:rPr lang="nb-NO" err="1"/>
              <a:t>high</a:t>
            </a:r>
            <a:r>
              <a:rPr lang="nb-NO"/>
              <a:t> </a:t>
            </a:r>
            <a:r>
              <a:rPr lang="nb-NO" err="1"/>
              <a:t>cost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r>
              <a:rPr lang="nb-NO"/>
              <a:t>Time </a:t>
            </a:r>
            <a:r>
              <a:rPr lang="nb-NO" err="1"/>
              <a:t>efficiency</a:t>
            </a:r>
            <a:endParaRPr lang="nb-NO"/>
          </a:p>
          <a:p>
            <a:r>
              <a:rPr lang="nb-NO"/>
              <a:t>Driver </a:t>
            </a:r>
            <a:r>
              <a:rPr lang="nb-NO" err="1"/>
              <a:t>shortage</a:t>
            </a:r>
            <a:endParaRPr lang="nb-NO"/>
          </a:p>
          <a:p>
            <a:r>
              <a:rPr lang="nb-NO"/>
              <a:t>Safety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BAC80-73A1-A14F-BEA6-B74B4ACB1CA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04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C19E5-E99E-D64D-ADAC-8E23195ADE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15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800" b="1" i="0" u="none" strike="noStrike" baseline="0">
                <a:solidFill>
                  <a:srgbClr val="FFFFFF"/>
                </a:solidFill>
                <a:latin typeface="Calibri-Bold"/>
              </a:rPr>
              <a:t>More details for the Speaker as described on the GA:</a:t>
            </a:r>
          </a:p>
          <a:p>
            <a:pPr algn="l"/>
            <a:endParaRPr lang="en-GB" sz="1800" b="1" i="0" u="none" strike="noStrike" baseline="0">
              <a:solidFill>
                <a:srgbClr val="FFFFFF"/>
              </a:solidFill>
              <a:latin typeface="Calibri-Bold"/>
            </a:endParaRPr>
          </a:p>
          <a:p>
            <a:pPr algn="l"/>
            <a:r>
              <a:rPr lang="en-GB" sz="1800" b="1" i="0" u="none" strike="noStrike" baseline="0">
                <a:solidFill>
                  <a:srgbClr val="FFFFFF"/>
                </a:solidFill>
                <a:latin typeface="Calibri-Bold"/>
              </a:rPr>
              <a:t>The ambition of MODI is to take automated driving in Europe to the next level by demonstrating complex </a:t>
            </a:r>
            <a:r>
              <a:rPr lang="en-GB" sz="1800" b="1" i="0" u="none" strike="noStrike" baseline="0" err="1">
                <a:solidFill>
                  <a:srgbClr val="FFFFFF"/>
                </a:solidFill>
                <a:latin typeface="Calibri-Bold"/>
              </a:rPr>
              <a:t>realife</a:t>
            </a:r>
            <a:endParaRPr lang="en-GB" sz="1800" b="1" i="0" u="none" strike="noStrike" baseline="0">
              <a:solidFill>
                <a:srgbClr val="FFFFFF"/>
              </a:solidFill>
              <a:latin typeface="Calibri-Bold"/>
            </a:endParaRPr>
          </a:p>
          <a:p>
            <a:pPr algn="l"/>
            <a:r>
              <a:rPr lang="en-GB" sz="1800" b="1" i="0" u="none" strike="noStrike" baseline="0">
                <a:solidFill>
                  <a:srgbClr val="FFFFFF"/>
                </a:solidFill>
                <a:latin typeface="Calibri-Bold"/>
              </a:rPr>
              <a:t>CCAM use cases while: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Showing the local, national and international context of freight transport with CCAM vehicles, both in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confined areas and on public roads.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Cooperating and cocreating with logistics companies, road operators, vehicle OEM’s, providers of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physical and digital infrastructure and other stakeholders to bridge the gap between R&amp;D and </a:t>
            </a:r>
            <a:r>
              <a:rPr lang="en-GB" sz="1800" b="0" i="0" u="none" strike="noStrike" baseline="0" err="1">
                <a:solidFill>
                  <a:srgbClr val="FFFFFF"/>
                </a:solidFill>
                <a:latin typeface="Calibri" panose="020F0502020204030204" pitchFamily="34" charset="0"/>
              </a:rPr>
              <a:t>marketready</a:t>
            </a:r>
            <a:endParaRPr lang="en-GB" sz="1800" b="0" i="0" u="none" strike="noStrike" baseline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L4 solutions for long-distance operational design domains.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Creating innovative business models and improved business models across the logistics chain.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Proving that the technology soon can deliver on promised benefits at relatively high speeds and medium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traffic complexity, including a coordinated CCAM system to support smart traffic management.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Paving the way to enable highly automatic transport on important corridors, connecting main ports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across Europe.</a:t>
            </a:r>
          </a:p>
          <a:p>
            <a:pPr algn="l"/>
            <a:r>
              <a:rPr lang="en-GB" sz="1800" b="0" i="0" u="none" strike="noStrike" baseline="0">
                <a:solidFill>
                  <a:srgbClr val="FFFFFF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Calibri" panose="020F0502020204030204" pitchFamily="34" charset="0"/>
              </a:rPr>
              <a:t>Accelerating CCAM in Europe by setting examples of business-wise CCAM integration in logistics.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Note for the presenter/Speaker:</a:t>
            </a:r>
          </a:p>
          <a:p>
            <a:endParaRPr lang="en-GB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GB" sz="1800" b="0" i="0" u="none" strike="noStrike" baseline="0">
                <a:solidFill>
                  <a:srgbClr val="0E101A"/>
                </a:solidFill>
                <a:latin typeface="Calibri" panose="020F0502020204030204" pitchFamily="34" charset="0"/>
              </a:rPr>
              <a:t>The consortium comprises 29 partners (27 participants + 2 affiliated entities), of whom 16 are representing industrial organisations, vehicle providers, logistics, and associations, 8 research organisations and universities, and 5 road authorities, public bodies, and cities/regions along the corridor, representing the complete value chain.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They include:</a:t>
            </a:r>
          </a:p>
          <a:p>
            <a:pPr algn="l"/>
            <a:r>
              <a:rPr lang="en-GB" sz="1800" b="1" i="0" u="none" strike="noStrike" baseline="0">
                <a:solidFill>
                  <a:srgbClr val="000000"/>
                </a:solidFill>
                <a:latin typeface="Calibri-Bold"/>
              </a:rPr>
              <a:t>Industrial partners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EINRIDE AB, SE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DAF TRUCKS NV, NL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VOLVO TECHNOLOGY AB, SE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ENIDE SOLUTIONS SL, ES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Q-FREE NORWAY, NO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TECHNOLUTION BV, NL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DFDS AS, DK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A.P. MOLLER – MAERSK A/S, DK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GRUBER LOGISTICS S.p.A., IT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GOTHENBURG RORO TERMINAL AB, SE</a:t>
            </a:r>
          </a:p>
          <a:p>
            <a:pPr algn="l"/>
            <a:r>
              <a:rPr lang="nl-NL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nl-NL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APM TERMINALS MAASVLAKTE II BV, NL</a:t>
            </a:r>
          </a:p>
          <a:p>
            <a:pPr algn="l"/>
            <a:r>
              <a:rPr lang="en-GB" sz="1800" b="1" i="0" u="none" strike="noStrike" baseline="0">
                <a:solidFill>
                  <a:srgbClr val="000000"/>
                </a:solidFill>
                <a:latin typeface="Calibri-Bold"/>
              </a:rPr>
              <a:t>Clusters &amp; Industrial networks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ITS NORWAY, NO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IN-MOVE BY RAILGROUP, ES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ALICE, BE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CLEPA, BE</a:t>
            </a:r>
          </a:p>
          <a:p>
            <a:pPr algn="l"/>
            <a:r>
              <a:rPr lang="en-GB" sz="1800" b="1" i="0" u="none" strike="noStrike" baseline="0">
                <a:solidFill>
                  <a:srgbClr val="000000"/>
                </a:solidFill>
                <a:latin typeface="Calibri-Bold"/>
              </a:rPr>
              <a:t>Research organizations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ASTAZERO AB, SE</a:t>
            </a:r>
          </a:p>
          <a:p>
            <a:pPr algn="l"/>
            <a:r>
              <a:rPr lang="en-GB" sz="1800" b="0" i="0" u="none" strike="noStrike" baseline="0">
                <a:solidFill>
                  <a:srgbClr val="000000"/>
                </a:solidFill>
                <a:latin typeface="SymbolMT"/>
              </a:rPr>
              <a:t>• </a:t>
            </a: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SINTEF AS, NO</a:t>
            </a:r>
          </a:p>
          <a:p>
            <a:pPr algn="l"/>
            <a:r>
              <a:rPr lang="nl-NL" sz="1800" b="0" i="0" u="none" strike="noStrike" baseline="0">
                <a:latin typeface="Calibri" panose="020F0502020204030204" pitchFamily="34" charset="0"/>
              </a:rPr>
              <a:t>NEDERLANDSE ORGANISATIE VOOR TOEGEPAST NATUURWETENSCHAPPELIJK ONDERZOEK,</a:t>
            </a:r>
          </a:p>
          <a:p>
            <a:pPr algn="l"/>
            <a:r>
              <a:rPr lang="en-GB" sz="1800" b="0" i="0" u="none" strike="noStrike" baseline="0">
                <a:latin typeface="Calibri" panose="020F0502020204030204" pitchFamily="34" charset="0"/>
              </a:rPr>
              <a:t>NL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TRANSPORTØKONOMISK INSTITUTT, NO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BUNDESANSTALT FUER STRASSENWESEN, GE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LINDHOLMEN SCIENCE PARK AKTIEBOLAG, SE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TECHNISCHE UNIVERSITEIT EINDHOVEN, NL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STICHTING HZ UNIVERSITY OF APPLIED SCIENCES, NL</a:t>
            </a:r>
          </a:p>
          <a:p>
            <a:pPr algn="l"/>
            <a:r>
              <a:rPr lang="en-GB" sz="1800" b="1" i="0" u="none" strike="noStrike" baseline="0">
                <a:latin typeface="Calibri-Bold"/>
              </a:rPr>
              <a:t>Public authorities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NMS NEW MOBILITY SOLUTIONS HAMBURG GMBH, DE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STATENS VEGVESEN, NO</a:t>
            </a:r>
          </a:p>
          <a:p>
            <a:pPr algn="l"/>
            <a:r>
              <a:rPr lang="nl-NL" sz="1800" b="0" i="0" u="none" strike="noStrike" baseline="0">
                <a:latin typeface="SymbolMT"/>
              </a:rPr>
              <a:t>• </a:t>
            </a:r>
            <a:r>
              <a:rPr lang="nl-NL" sz="1800" b="0" i="0" u="none" strike="noStrike" baseline="0">
                <a:latin typeface="Calibri" panose="020F0502020204030204" pitchFamily="34" charset="0"/>
              </a:rPr>
              <a:t>MINISTERIE VAN INFRASTRUCTUUR EN WATERSTAAT, NL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STATENS KARTVERK, NO</a:t>
            </a:r>
          </a:p>
          <a:p>
            <a:pPr algn="l"/>
            <a:r>
              <a:rPr lang="de-DE" sz="1800" b="0" i="0" u="none" strike="noStrike" baseline="0">
                <a:latin typeface="SymbolMT"/>
              </a:rPr>
              <a:t>• </a:t>
            </a:r>
            <a:r>
              <a:rPr lang="de-DE" sz="1800" b="0" i="0" u="none" strike="noStrike" baseline="0">
                <a:latin typeface="Calibri" panose="020F0502020204030204" pitchFamily="34" charset="0"/>
              </a:rPr>
              <a:t>FREIE UND HANSESTADT HAMBURG, DE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VIKEN FYLKESKOMMUNE, NO</a:t>
            </a:r>
          </a:p>
          <a:p>
            <a:pPr algn="l"/>
            <a:endParaRPr lang="en-GB" sz="1800" b="0" i="0" u="none" strike="noStrike" baseline="0">
              <a:latin typeface="Calibri" panose="020F0502020204030204" pitchFamily="34" charset="0"/>
            </a:endParaRPr>
          </a:p>
          <a:p>
            <a:pPr algn="l"/>
            <a:r>
              <a:rPr lang="en-GB" sz="1800" b="1" i="0" u="none" strike="noStrike" baseline="0">
                <a:latin typeface="Calibri-Bold"/>
              </a:rPr>
              <a:t>Plus 5 additional Associated partners </a:t>
            </a:r>
            <a:r>
              <a:rPr lang="en-GB" sz="1800" b="0" i="0" u="none" strike="noStrike" baseline="0">
                <a:latin typeface="Calibri-Bold"/>
              </a:rPr>
              <a:t>(no EU budget allocated for them)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TRAFIKVERKET, SE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VEJDIREKTORATET, DK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PORT OF HAMBURG, GE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MOSS HAVN, NO</a:t>
            </a:r>
          </a:p>
          <a:p>
            <a:pPr algn="l"/>
            <a:r>
              <a:rPr lang="en-GB" sz="1800" b="0" i="0" u="none" strike="noStrike" baseline="0">
                <a:latin typeface="SymbolMT"/>
              </a:rPr>
              <a:t>• </a:t>
            </a:r>
            <a:r>
              <a:rPr lang="en-GB" sz="1800" b="0" i="0" u="none" strike="noStrike" baseline="0">
                <a:latin typeface="Calibri" panose="020F0502020204030204" pitchFamily="34" charset="0"/>
              </a:rPr>
              <a:t>ASKO, NO</a:t>
            </a:r>
            <a:endParaRPr lang="en-GB" b="0" i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4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/>
              <a:t>Note for the speaker:</a:t>
            </a:r>
          </a:p>
          <a:p>
            <a:endParaRPr lang="ca-ES"/>
          </a:p>
          <a:p>
            <a:r>
              <a:rPr lang="ca-ES"/>
              <a:t>There are 4 sub-objectives in O1:</a:t>
            </a:r>
          </a:p>
          <a:p>
            <a:pPr algn="l"/>
            <a:r>
              <a:rPr lang="en-GB" sz="1800" b="0" i="0" u="none" strike="noStrike" baseline="0">
                <a:latin typeface="Calibri-Bold"/>
              </a:rPr>
              <a:t>Sub-objective 1.1: Develop and implement innovative technologies on a variety of CCAM vehicles for transport of goods.</a:t>
            </a:r>
            <a:endParaRPr lang="ca-ES" sz="1800" b="0" i="0" u="none" strike="noStrike" baseline="0">
              <a:latin typeface="Calibri-Bold"/>
            </a:endParaRPr>
          </a:p>
          <a:p>
            <a:pPr algn="l"/>
            <a:endParaRPr lang="ca-ES" sz="1800" b="0" i="0" u="none" strike="noStrike" baseline="0">
              <a:latin typeface="Calibri-Bold"/>
            </a:endParaRPr>
          </a:p>
          <a:p>
            <a:pPr algn="l"/>
            <a:r>
              <a:rPr lang="en-GB" sz="1800" b="0" i="0" u="none" strike="noStrike" baseline="0">
                <a:latin typeface="Calibri-Bold"/>
              </a:rPr>
              <a:t>Sub-objective 1.2: Develop a standardised interface for coordinating automated vehicles as part of the digital infrastructure, which is validated in logistics operational use cases that have a high business prospect for deployment and are fulfilling the needs of logistics stakeholders.</a:t>
            </a:r>
            <a:endParaRPr lang="ca-ES" sz="1800" b="0" i="0" u="none" strike="noStrike" baseline="0">
              <a:latin typeface="Calibri-Bold"/>
            </a:endParaRPr>
          </a:p>
          <a:p>
            <a:pPr algn="l"/>
            <a:endParaRPr lang="ca-ES" sz="1800" b="0" i="0" u="none" strike="noStrike" baseline="0">
              <a:latin typeface="Calibri-Bold"/>
            </a:endParaRPr>
          </a:p>
          <a:p>
            <a:pPr algn="l"/>
            <a:r>
              <a:rPr lang="en-GB" sz="1800" b="0" i="0" u="none" strike="noStrike" baseline="0">
                <a:latin typeface="Calibri-Bold"/>
              </a:rPr>
              <a:t>Sub-objective 1.3: Demonstrate physical and digital infrastructure solutions towards a successful and quick CCAM deployment in private areas and the public domain.</a:t>
            </a:r>
          </a:p>
          <a:p>
            <a:pPr algn="l"/>
            <a:endParaRPr lang="en-GB" sz="1800" b="0" i="0" u="none" strike="noStrike" baseline="0">
              <a:latin typeface="Calibri-Bold"/>
            </a:endParaRPr>
          </a:p>
          <a:p>
            <a:pPr algn="l"/>
            <a:r>
              <a:rPr lang="en-GB" sz="1800" b="0" i="0" u="none" strike="noStrike" baseline="0">
                <a:latin typeface="Calibri-Bold"/>
              </a:rPr>
              <a:t>Sub-objective 1.4: Demonstrate solutions for CCAM interoperability between countries and cross-border traffic and propose harmonization for regulations and border controls.</a:t>
            </a:r>
            <a:endParaRPr lang="en-GB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Note for the speaker: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[1]</a:t>
            </a:r>
            <a:r>
              <a:rPr lang="ca-ES" sz="1800" err="1">
                <a:highlight>
                  <a:srgbClr val="FFFF00"/>
                </a:highlight>
              </a:rPr>
              <a:t>This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slide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will</a:t>
            </a:r>
            <a:r>
              <a:rPr lang="ca-ES" sz="1800">
                <a:highlight>
                  <a:srgbClr val="FFFF00"/>
                </a:highlight>
              </a:rPr>
              <a:t> be </a:t>
            </a:r>
            <a:r>
              <a:rPr lang="ca-ES" sz="1800" err="1">
                <a:highlight>
                  <a:srgbClr val="FFFF00"/>
                </a:highlight>
              </a:rPr>
              <a:t>updated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shortly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with</a:t>
            </a:r>
            <a:r>
              <a:rPr lang="ca-ES" sz="1800">
                <a:highlight>
                  <a:srgbClr val="FFFF00"/>
                </a:highlight>
              </a:rPr>
              <a:t> figures in </a:t>
            </a:r>
            <a:r>
              <a:rPr lang="ca-ES" sz="1800" err="1">
                <a:highlight>
                  <a:srgbClr val="FFFF00"/>
                </a:highlight>
              </a:rPr>
              <a:t>line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with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the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other</a:t>
            </a:r>
            <a:r>
              <a:rPr lang="ca-ES" sz="1800">
                <a:highlight>
                  <a:srgbClr val="FFFF00"/>
                </a:highlight>
              </a:rPr>
              <a:t> C&amp;D materials </a:t>
            </a:r>
            <a:r>
              <a:rPr lang="ca-ES" sz="1800" err="1">
                <a:highlight>
                  <a:srgbClr val="FFFF00"/>
                </a:highlight>
              </a:rPr>
              <a:t>and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channels</a:t>
            </a:r>
            <a:r>
              <a:rPr lang="ca-ES" sz="1800">
                <a:highlight>
                  <a:srgbClr val="FFFF00"/>
                </a:highlight>
              </a:rPr>
              <a:t> (</a:t>
            </a:r>
            <a:r>
              <a:rPr lang="ca-ES" sz="1800" err="1">
                <a:highlight>
                  <a:srgbClr val="FFFF00"/>
                </a:highlight>
              </a:rPr>
              <a:t>website</a:t>
            </a:r>
            <a:r>
              <a:rPr lang="ca-ES" sz="1800">
                <a:highlight>
                  <a:srgbClr val="FFFF00"/>
                </a:highlight>
              </a:rPr>
              <a:t>, </a:t>
            </a:r>
            <a:r>
              <a:rPr lang="ca-ES" sz="1800" err="1">
                <a:highlight>
                  <a:srgbClr val="FFFF00"/>
                </a:highlight>
              </a:rPr>
              <a:t>brandbook</a:t>
            </a:r>
            <a:r>
              <a:rPr lang="ca-ES" sz="1800">
                <a:highlight>
                  <a:srgbClr val="FFFF00"/>
                </a:highlight>
              </a:rPr>
              <a:t>, </a:t>
            </a:r>
            <a:r>
              <a:rPr lang="ca-ES" sz="1800" err="1">
                <a:highlight>
                  <a:srgbClr val="FFFF00"/>
                </a:highlight>
              </a:rPr>
              <a:t>flier</a:t>
            </a:r>
            <a:r>
              <a:rPr lang="ca-ES" sz="1800">
                <a:highlight>
                  <a:srgbClr val="FFFF00"/>
                </a:highlight>
              </a:rPr>
              <a:t>, etc.) </a:t>
            </a:r>
            <a:r>
              <a:rPr lang="ca-ES" sz="1800" err="1">
                <a:highlight>
                  <a:srgbClr val="FFFF00"/>
                </a:highlight>
              </a:rPr>
              <a:t>under</a:t>
            </a:r>
            <a:r>
              <a:rPr lang="ca-ES" sz="1800">
                <a:highlight>
                  <a:srgbClr val="FFFF00"/>
                </a:highlight>
              </a:rPr>
              <a:t> </a:t>
            </a:r>
            <a:r>
              <a:rPr lang="ca-ES" sz="1800" err="1">
                <a:highlight>
                  <a:srgbClr val="FFFF00"/>
                </a:highlight>
              </a:rPr>
              <a:t>development</a:t>
            </a:r>
            <a:endParaRPr lang="en-GB" sz="1800">
              <a:effectLst/>
              <a:highlight>
                <a:srgbClr val="FFFF00"/>
              </a:highlight>
              <a:latin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[2] There are cover pages for each of the 5 uses cases (go to insert, add new slide and select any of them). However, Norway use case’s picture requires permission from the photographer. Please contact modi@railgrup.net to make sure we can use this picture before developing your presentation. Thank you.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---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Text for the figure</a:t>
            </a:r>
            <a:r>
              <a:rPr lang="en-GB" sz="1800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GB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Font typeface="Roboto" panose="02000000000000000000" pitchFamily="2" charset="0"/>
              <a:buNone/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Introduce 5 MODI use cases: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fr-FR" sz="1800" b="1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Port Operations </a:t>
            </a:r>
            <a:r>
              <a:rPr lang="fr-FR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800" kern="10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fr-FR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fr-FR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CCAM </a:t>
            </a:r>
            <a:r>
              <a:rPr lang="fr-FR" sz="1800" kern="100" err="1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vehicles</a:t>
            </a:r>
            <a:r>
              <a:rPr lang="fr-FR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on port site. </a:t>
            </a:r>
            <a:r>
              <a:rPr lang="en-GB" sz="1800" kern="100"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(text below)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+ (picture of a ship/Port)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en-GB" sz="1800" kern="10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2"/>
            </a:pPr>
            <a:r>
              <a:rPr lang="en-GB" sz="1800" b="1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Motorway-to-harbour </a:t>
            </a: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(title)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Automated trucks approaching a confined area via motorway. </a:t>
            </a:r>
            <a:r>
              <a:rPr lang="en-GB" sz="1800" kern="100"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(text below)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(picture of a truck in the city)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3"/>
            </a:pPr>
            <a:r>
              <a:rPr lang="en-GB" sz="1800" b="1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Hub-to-hub</a:t>
            </a: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800" kern="100" err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fr-FR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Hub-to-hub with automated heavy-duty vehicle </a:t>
            </a:r>
            <a:r>
              <a:rPr lang="en-GB" sz="1800" kern="100"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(text below)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(picture of truck)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48690">
              <a:lnSpc>
                <a:spcPct val="107000"/>
              </a:lnSpc>
              <a:spcAft>
                <a:spcPts val="800"/>
              </a:spcAft>
            </a:pPr>
            <a:r>
              <a:rPr lang="en-GB" sz="1800" kern="10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GB" sz="1800" b="1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Border-to-Port </a:t>
            </a: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(title) (Do not use the picture on the cover for Norway use case until photographer grants us permission to use it freely for C&amp;D purposes)</a:t>
            </a:r>
            <a:endParaRPr lang="en-GB" sz="1800" kern="1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Automated vehicles from EU border crossing to a port (interoperability). </a:t>
            </a:r>
            <a:r>
              <a:rPr lang="en-GB" sz="1800" kern="100"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(text below)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(picture of check point /border control pass)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5"/>
            </a:pPr>
            <a:r>
              <a:rPr lang="en-GB" sz="1800" b="1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MODI CCAM corridor</a:t>
            </a: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(title) </a:t>
            </a: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MODI CCAM test corridor from Rotterdam to Oslo. </a:t>
            </a:r>
            <a:r>
              <a:rPr lang="en-GB" sz="1800" kern="100"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(text below)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GB" sz="1800" kern="1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GB" sz="1800" kern="10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(picture of road/highway</a:t>
            </a:r>
            <a:r>
              <a:rPr lang="en-GB" sz="1800" kern="100">
                <a:solidFill>
                  <a:srgbClr val="FF0000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107000"/>
              </a:lnSpc>
              <a:spcAft>
                <a:spcPts val="800"/>
              </a:spcAft>
            </a:pPr>
            <a:endParaRPr lang="en-GB" sz="180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39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[</a:t>
            </a:r>
            <a:r>
              <a:rPr lang="ca-ES" sz="1200"/>
              <a:t>This slide will be updated shortly with figures in line with the other C&amp;D materials and channels (website, branbook, flier, etc.) under development</a:t>
            </a:r>
            <a:r>
              <a:rPr lang="en-GB" sz="1200">
                <a:effectLst/>
                <a:highlight>
                  <a:srgbClr val="FFFF00"/>
                </a:highlight>
                <a:latin typeface="Roboto" panose="02000000000000000000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C19E5-E99E-D64D-ADAC-8E23195AD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ILE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8EB802D-1F1A-2CA9-9707-935580F7E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2439454-0F04-6EA9-62B2-5417EACAF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4558" y="2177715"/>
            <a:ext cx="7762875" cy="16289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PRESENTATION TITLE</a:t>
            </a:r>
            <a:endParaRPr lang="en-US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E3CFA7-21A0-3186-7817-A0EA30EE6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047" y="4219683"/>
            <a:ext cx="2178050" cy="498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00/00/23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331D6-229E-E0CC-BE15-49D94DC18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SIG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A9511DF0-F3F1-9407-389E-BE097B7496BD}"/>
              </a:ext>
            </a:extLst>
          </p:cNvPr>
          <p:cNvSpPr txBox="1"/>
          <p:nvPr userDrawn="1"/>
        </p:nvSpPr>
        <p:spPr>
          <a:xfrm>
            <a:off x="9017000" y="55372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FFDDF516-302F-F7CE-5B22-C60E059E50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649080" y="3706088"/>
            <a:ext cx="9050822" cy="15367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4F1491-AD18-976A-1F8A-902AEB0342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9080" y="764155"/>
            <a:ext cx="9050824" cy="63169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“Text to highlight...”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E532102-A503-249C-5B12-1D2A82581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9079" y="1992229"/>
            <a:ext cx="9050823" cy="14367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B2C23EB-FEC2-D27D-6E10-529543B117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49080" y="1554316"/>
            <a:ext cx="3865808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SIGN TEX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5BB0E272-FA66-8877-6E62-052D0854F2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863" y="885325"/>
            <a:ext cx="2162175" cy="18446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" name="Marcador de posición de imagen 8">
            <a:extLst>
              <a:ext uri="{FF2B5EF4-FFF2-40B4-BE49-F238E27FC236}">
                <a16:creationId xmlns:a16="http://schemas.microsoft.com/office/drawing/2014/main" id="{EE6E4910-1A2D-7C7B-B2DE-3A0929C181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89417" y="885324"/>
            <a:ext cx="2162175" cy="18446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9932E8CC-73B8-C653-148C-934067C952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33863" y="3222125"/>
            <a:ext cx="2162175" cy="18446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94CCE157-FB09-07F6-2900-60A41628E2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89416" y="3222125"/>
            <a:ext cx="2162175" cy="18446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81871BC-0A33-14D9-4B79-04CF5E930C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906" y="1611782"/>
            <a:ext cx="3865808" cy="19986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1A9426C-5087-7F77-7B8B-F4C3FAB8F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906" y="955800"/>
            <a:ext cx="3865808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7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SIG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A9511DF0-F3F1-9407-389E-BE097B7496BD}"/>
              </a:ext>
            </a:extLst>
          </p:cNvPr>
          <p:cNvSpPr txBox="1"/>
          <p:nvPr userDrawn="1"/>
        </p:nvSpPr>
        <p:spPr>
          <a:xfrm>
            <a:off x="9017000" y="55372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F4F1491-AD18-976A-1F8A-902AEB0342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9080" y="764155"/>
            <a:ext cx="9050824" cy="63169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0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“Text to highlight...”</a:t>
            </a:r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E532102-A503-249C-5B12-1D2A82581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9079" y="1554316"/>
            <a:ext cx="9050823" cy="438299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3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aérea de una ciudad&#10;&#10;Descripción generada automáticamente">
            <a:extLst>
              <a:ext uri="{FF2B5EF4-FFF2-40B4-BE49-F238E27FC236}">
                <a16:creationId xmlns:a16="http://schemas.microsoft.com/office/drawing/2014/main" id="{EC591DB1-F7FD-E5AC-6D28-8B86E6A125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6F6A19-0199-8118-2AA6-615D9D5305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511" y="2868808"/>
            <a:ext cx="8988979" cy="1120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HERE: CONCLUSION TEXT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8F681-5CBE-0383-F4F3-7B753EEDF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7248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87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C1_NETHERLANDS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6D67E-8A7B-79C7-7B29-5D819E5F0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372" r="9092" b="1"/>
          <a:stretch/>
        </p:blipFill>
        <p:spPr>
          <a:xfrm>
            <a:off x="3068" y="-161367"/>
            <a:ext cx="12188932" cy="68580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6F6A19-0199-8118-2AA6-615D9D5305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511" y="2689493"/>
            <a:ext cx="8988979" cy="1120384"/>
          </a:xfrm>
          <a:prstGeom prst="rect">
            <a:avLst/>
          </a:prstGeom>
        </p:spPr>
        <p:txBody>
          <a:bodyPr/>
          <a:lstStyle>
            <a:lvl1pPr>
              <a:defRPr lang="en-US" sz="22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Tx/>
              <a:buNone/>
            </a:pPr>
            <a:r>
              <a:rPr lang="nl-NL">
                <a:solidFill>
                  <a:schemeClr val="bg1"/>
                </a:solidFill>
              </a:rPr>
              <a:t>NETHERLANDS USE CASE: PORT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8F681-5CBE-0383-F4F3-7B753EEDF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5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2_GERMANY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8">
            <a:extLst>
              <a:ext uri="{FF2B5EF4-FFF2-40B4-BE49-F238E27FC236}">
                <a16:creationId xmlns:a16="http://schemas.microsoft.com/office/drawing/2014/main" id="{D24E9473-57F0-8CF3-CA37-3732EA44C2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6F6A19-0199-8118-2AA6-615D9D5305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510" y="765282"/>
            <a:ext cx="8988979" cy="1120384"/>
          </a:xfrm>
          <a:prstGeom prst="rect">
            <a:avLst/>
          </a:prstGeom>
        </p:spPr>
        <p:txBody>
          <a:bodyPr/>
          <a:lstStyle>
            <a:lvl1pPr>
              <a:defRPr lang="en-US" sz="22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Tx/>
              <a:buNone/>
            </a:pPr>
            <a:r>
              <a:rPr lang="nl-NL">
                <a:solidFill>
                  <a:schemeClr val="bg1"/>
                </a:solidFill>
              </a:rPr>
              <a:t>GERMANY USE CASE: MOTORWAY TO HARBOUR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8F681-5CBE-0383-F4F3-7B753EEDF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1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C3_SWEEDE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A picture containing sky, outdoor, water, road">
            <a:extLst>
              <a:ext uri="{FF2B5EF4-FFF2-40B4-BE49-F238E27FC236}">
                <a16:creationId xmlns:a16="http://schemas.microsoft.com/office/drawing/2014/main" id="{D865705F-8AF3-8BD2-6AC1-228BC16F7A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91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6F6A19-0199-8118-2AA6-615D9D5305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510" y="2856474"/>
            <a:ext cx="8988979" cy="1120384"/>
          </a:xfrm>
          <a:prstGeom prst="rect">
            <a:avLst/>
          </a:prstGeom>
        </p:spPr>
        <p:txBody>
          <a:bodyPr/>
          <a:lstStyle>
            <a:lvl1pPr>
              <a:defRPr lang="en-US" sz="22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Tx/>
              <a:buNone/>
            </a:pPr>
            <a:r>
              <a:rPr lang="nl-NL">
                <a:solidFill>
                  <a:schemeClr val="bg1"/>
                </a:solidFill>
              </a:rPr>
              <a:t>SWEEDEN USE CASE: HUB TO HUB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8F681-5CBE-0383-F4F3-7B753EEDF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C4_NORWAY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Ønsker rasteplasser for hvilende sjåfører – Dagsavisen">
            <a:extLst>
              <a:ext uri="{FF2B5EF4-FFF2-40B4-BE49-F238E27FC236}">
                <a16:creationId xmlns:a16="http://schemas.microsoft.com/office/drawing/2014/main" id="{F071827E-4D69-1958-A7BB-C3E17CBA473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6F6A19-0199-8118-2AA6-615D9D5305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7390" y="465026"/>
            <a:ext cx="8988979" cy="1120384"/>
          </a:xfrm>
          <a:prstGeom prst="rect">
            <a:avLst/>
          </a:prstGeom>
        </p:spPr>
        <p:txBody>
          <a:bodyPr/>
          <a:lstStyle>
            <a:lvl1pPr algn="ctr">
              <a:defRPr lang="en-US" sz="22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Tx/>
              <a:buNone/>
            </a:pPr>
            <a:r>
              <a:rPr lang="nl-NL">
                <a:solidFill>
                  <a:schemeClr val="bg1"/>
                </a:solidFill>
              </a:rPr>
              <a:t>NORWAY USE CASE: BORDER TO 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F7C605-C938-24E7-9B05-5C6FFAD55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62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C5_MODI-CORRIDOR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24F60-080E-1EE1-D8E1-EC8B7F50220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14" b="9091"/>
          <a:stretch/>
        </p:blipFill>
        <p:spPr bwMode="auto">
          <a:xfrm>
            <a:off x="1534" y="-12334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9E6F6A19-0199-8118-2AA6-615D9D5305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510" y="2856474"/>
            <a:ext cx="8988979" cy="1120384"/>
          </a:xfrm>
          <a:prstGeom prst="rect">
            <a:avLst/>
          </a:prstGeom>
        </p:spPr>
        <p:txBody>
          <a:bodyPr/>
          <a:lstStyle>
            <a:lvl1pPr>
              <a:defRPr lang="en-US" sz="2200" b="1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buFontTx/>
              <a:buNone/>
            </a:pPr>
            <a:r>
              <a:rPr lang="nl-NL">
                <a:solidFill>
                  <a:schemeClr val="bg1"/>
                </a:solidFill>
              </a:rPr>
              <a:t>MODI CCAM CORRIDOR USE CASE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8F681-5CBE-0383-F4F3-7B753EEDF6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7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Logotipo">
            <a:extLst>
              <a:ext uri="{FF2B5EF4-FFF2-40B4-BE49-F238E27FC236}">
                <a16:creationId xmlns:a16="http://schemas.microsoft.com/office/drawing/2014/main" id="{8A2C2F43-FEC6-2158-1FE3-F95F424302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5324" y="2304369"/>
            <a:ext cx="5901344" cy="20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22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/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F9B753-21D8-17AB-65B4-EF785C760563}"/>
              </a:ext>
            </a:extLst>
          </p:cNvPr>
          <p:cNvSpPr/>
          <p:nvPr userDrawn="1"/>
        </p:nvSpPr>
        <p:spPr>
          <a:xfrm>
            <a:off x="0" y="9757"/>
            <a:ext cx="6096000" cy="6857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Arum accordant arum aut quatuiur molorem Arum accordant arum aut.">
            <a:extLst>
              <a:ext uri="{FF2B5EF4-FFF2-40B4-BE49-F238E27FC236}">
                <a16:creationId xmlns:a16="http://schemas.microsoft.com/office/drawing/2014/main" id="{D80CB3DC-1400-E63B-F213-4A40C91069E8}"/>
              </a:ext>
            </a:extLst>
          </p:cNvPr>
          <p:cNvSpPr txBox="1"/>
          <p:nvPr userDrawn="1"/>
        </p:nvSpPr>
        <p:spPr>
          <a:xfrm>
            <a:off x="1059718" y="1928240"/>
            <a:ext cx="425958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700">
                <a:solidFill>
                  <a:srgbClr val="E8894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algn="just"/>
            <a:r>
              <a:rPr lang="en-GB" sz="2200" b="1" noProof="1">
                <a:solidFill>
                  <a:srgbClr val="3C3CA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 FOR YOUR TIME!</a:t>
            </a:r>
            <a:endParaRPr lang="en-GB" sz="2200" b="1">
              <a:solidFill>
                <a:srgbClr val="3C3CA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Imagen 7" descr="Logotipo">
            <a:extLst>
              <a:ext uri="{FF2B5EF4-FFF2-40B4-BE49-F238E27FC236}">
                <a16:creationId xmlns:a16="http://schemas.microsoft.com/office/drawing/2014/main" id="{B670D041-724C-25A2-7F02-11EC7648AB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219" y="2892234"/>
            <a:ext cx="4119113" cy="1424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D622B8-C0D7-E0C6-331A-806DA473D68D}"/>
              </a:ext>
            </a:extLst>
          </p:cNvPr>
          <p:cNvSpPr txBox="1"/>
          <p:nvPr userDrawn="1"/>
        </p:nvSpPr>
        <p:spPr>
          <a:xfrm>
            <a:off x="7226300" y="2636319"/>
            <a:ext cx="120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>
                <a:solidFill>
                  <a:srgbClr val="2EB3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ED593-0235-C965-194C-962F0B64169E}"/>
              </a:ext>
            </a:extLst>
          </p:cNvPr>
          <p:cNvSpPr txBox="1"/>
          <p:nvPr userDrawn="1"/>
        </p:nvSpPr>
        <p:spPr>
          <a:xfrm>
            <a:off x="7226300" y="3417716"/>
            <a:ext cx="120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>
                <a:solidFill>
                  <a:srgbClr val="2EB3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E-mail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7568E-21D1-2087-8E73-339C0CD713EC}"/>
              </a:ext>
            </a:extLst>
          </p:cNvPr>
          <p:cNvSpPr txBox="1"/>
          <p:nvPr userDrawn="1"/>
        </p:nvSpPr>
        <p:spPr>
          <a:xfrm>
            <a:off x="7226300" y="4182487"/>
            <a:ext cx="120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0" i="0">
                <a:solidFill>
                  <a:srgbClr val="2EB37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Website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45ED88-BA03-1BBD-AC3F-20C2F8D5E5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0300" y="2636319"/>
            <a:ext cx="2641600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rgbClr val="3939A3"/>
                </a:solidFill>
              </a:defRPr>
            </a:lvl1pPr>
            <a:lvl2pPr marL="457200" indent="0">
              <a:buNone/>
              <a:defRPr sz="1600" i="1">
                <a:solidFill>
                  <a:srgbClr val="3939A3"/>
                </a:solidFill>
              </a:defRPr>
            </a:lvl2pPr>
            <a:lvl3pPr marL="914400" indent="0">
              <a:buNone/>
              <a:defRPr sz="1600" i="1">
                <a:solidFill>
                  <a:srgbClr val="3939A3"/>
                </a:solidFill>
              </a:defRPr>
            </a:lvl3pPr>
            <a:lvl4pPr marL="1371600" indent="0">
              <a:buNone/>
              <a:defRPr sz="1600" i="1">
                <a:solidFill>
                  <a:srgbClr val="3939A3"/>
                </a:solidFill>
              </a:defRPr>
            </a:lvl4pPr>
            <a:lvl5pPr marL="1828800" indent="0">
              <a:buNone/>
              <a:defRPr sz="1600" i="1">
                <a:solidFill>
                  <a:srgbClr val="3939A3"/>
                </a:solidFill>
              </a:defRPr>
            </a:lvl5pPr>
          </a:lstStyle>
          <a:p>
            <a:pPr lvl="0"/>
            <a:r>
              <a:rPr lang="en-GB"/>
              <a:t>Name Surname</a:t>
            </a:r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630B263-9B52-2EFC-76CE-2B15B6BD9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50300" y="3428999"/>
            <a:ext cx="2641600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rgbClr val="3939A3"/>
                </a:solidFill>
              </a:defRPr>
            </a:lvl1pPr>
            <a:lvl2pPr marL="457200" indent="0">
              <a:buNone/>
              <a:defRPr sz="1600" i="1">
                <a:solidFill>
                  <a:srgbClr val="3939A3"/>
                </a:solidFill>
              </a:defRPr>
            </a:lvl2pPr>
            <a:lvl3pPr marL="914400" indent="0">
              <a:buNone/>
              <a:defRPr sz="1600" i="1">
                <a:solidFill>
                  <a:srgbClr val="3939A3"/>
                </a:solidFill>
              </a:defRPr>
            </a:lvl3pPr>
            <a:lvl4pPr marL="1371600" indent="0">
              <a:buNone/>
              <a:defRPr sz="1600" i="1">
                <a:solidFill>
                  <a:srgbClr val="3939A3"/>
                </a:solidFill>
              </a:defRPr>
            </a:lvl4pPr>
            <a:lvl5pPr marL="1828800" indent="0">
              <a:buNone/>
              <a:defRPr sz="1600" i="1">
                <a:solidFill>
                  <a:srgbClr val="3939A3"/>
                </a:solidFill>
              </a:defRPr>
            </a:lvl5pPr>
          </a:lstStyle>
          <a:p>
            <a:pPr lvl="0"/>
            <a:r>
              <a:rPr lang="en-GB" err="1"/>
              <a:t>email@email.com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CE5273A-EC49-06CC-A251-2000EB5AEC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50300" y="4182487"/>
            <a:ext cx="2641600" cy="433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i="1">
                <a:solidFill>
                  <a:srgbClr val="3939A3"/>
                </a:solidFill>
              </a:defRPr>
            </a:lvl1pPr>
            <a:lvl2pPr marL="457200" indent="0">
              <a:buNone/>
              <a:defRPr sz="1600" i="1">
                <a:solidFill>
                  <a:srgbClr val="3939A3"/>
                </a:solidFill>
              </a:defRPr>
            </a:lvl2pPr>
            <a:lvl3pPr marL="914400" indent="0">
              <a:buNone/>
              <a:defRPr sz="1600" i="1">
                <a:solidFill>
                  <a:srgbClr val="3939A3"/>
                </a:solidFill>
              </a:defRPr>
            </a:lvl3pPr>
            <a:lvl4pPr marL="1371600" indent="0">
              <a:buNone/>
              <a:defRPr sz="1600" i="1">
                <a:solidFill>
                  <a:srgbClr val="3939A3"/>
                </a:solidFill>
              </a:defRPr>
            </a:lvl4pPr>
            <a:lvl5pPr marL="1828800" indent="0">
              <a:buNone/>
              <a:defRPr sz="1600" i="1">
                <a:solidFill>
                  <a:srgbClr val="3939A3"/>
                </a:solidFill>
              </a:defRPr>
            </a:lvl5pPr>
          </a:lstStyle>
          <a:p>
            <a:pPr lvl="0"/>
            <a:r>
              <a:rPr lang="en-GB" err="1"/>
              <a:t>www.website.com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CC29EB-3BF5-E49C-D731-9F7881915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r="227"/>
          <a:stretch/>
        </p:blipFill>
        <p:spPr>
          <a:xfrm>
            <a:off x="0" y="6100675"/>
            <a:ext cx="12192000" cy="7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5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9AF0-1D2E-42AE-83D3-627DE4DB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4" y="0"/>
            <a:ext cx="8122787" cy="6096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B8AA-5846-4725-957B-203FE8526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542925" indent="-228600">
              <a:defRPr/>
            </a:lvl2pPr>
            <a:lvl3pPr marL="895350" indent="-228600">
              <a:defRPr/>
            </a:lvl3pPr>
            <a:lvl4pPr marL="1076325" indent="-142875">
              <a:defRPr/>
            </a:lvl4pPr>
            <a:lvl5pPr marL="1343025" indent="-133350">
              <a:defRPr/>
            </a:lvl5pPr>
          </a:lstStyle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2143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8EB802D-1F1A-2CA9-9707-935580F7ED4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2439454-0F04-6EA9-62B2-5417EACAF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4558" y="2177715"/>
            <a:ext cx="7762875" cy="162897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CE3CFA7-21A0-3186-7817-A0EA30EE6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5047" y="4219683"/>
            <a:ext cx="2178050" cy="49847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00/00/23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F331D6-229E-E0CC-BE15-49D94DC18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5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18C005D-AF9D-C85A-C6A8-CBBC2845D7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B3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78904CB-9737-EABD-422E-6F1B76C7A4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6374" y="900147"/>
            <a:ext cx="1344700" cy="711197"/>
          </a:xfrm>
          <a:prstGeom prst="rect">
            <a:avLst/>
          </a:prstGeom>
        </p:spPr>
      </p:pic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09972C5C-AC00-33B3-A973-60A7F52642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6374" y="1776197"/>
            <a:ext cx="5495949" cy="65722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INSERT TITLE (i.e., AGENDA)</a:t>
            </a:r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D5410B-AB80-3DAF-6701-5960110833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26374" y="2717447"/>
            <a:ext cx="3565525" cy="1250950"/>
          </a:xfrm>
          <a:prstGeom prst="rect">
            <a:avLst/>
          </a:prstGeom>
        </p:spPr>
        <p:txBody>
          <a:bodyPr/>
          <a:lstStyle>
            <a:lvl1pPr marL="36000">
              <a:spcBef>
                <a:spcPts val="0"/>
              </a:spcBef>
              <a:spcAft>
                <a:spcPts val="300"/>
              </a:spcAft>
              <a:defRPr sz="1900" b="0">
                <a:solidFill>
                  <a:schemeClr val="bg1"/>
                </a:solidFill>
                <a:latin typeface="+mn-lt"/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GOAL/ITEM</a:t>
            </a:r>
          </a:p>
          <a:p>
            <a:pPr lvl="0"/>
            <a:r>
              <a:rPr lang="en-GB"/>
              <a:t>GOAL/ITEM</a:t>
            </a:r>
          </a:p>
          <a:p>
            <a:pPr marL="36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GOAL/ITEM</a:t>
            </a:r>
          </a:p>
          <a:p>
            <a:pPr lvl="0"/>
            <a:endParaRPr lang="en-GB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62A2D5A-3825-C680-9A57-A154CB311F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4425" y="2717447"/>
            <a:ext cx="3565525" cy="1250950"/>
          </a:xfrm>
          <a:prstGeom prst="rect">
            <a:avLst/>
          </a:prstGeom>
        </p:spPr>
        <p:txBody>
          <a:bodyPr/>
          <a:lstStyle>
            <a:lvl1pPr marL="36000">
              <a:spcBef>
                <a:spcPts val="0"/>
              </a:spcBef>
              <a:spcAft>
                <a:spcPts val="300"/>
              </a:spcAft>
              <a:defRPr sz="1900" b="0">
                <a:solidFill>
                  <a:schemeClr val="bg1"/>
                </a:solidFill>
                <a:latin typeface="+mn-lt"/>
              </a:defRPr>
            </a:lvl1pPr>
            <a:lvl2pPr>
              <a:defRPr sz="1900">
                <a:solidFill>
                  <a:schemeClr val="bg1"/>
                </a:solidFill>
              </a:defRPr>
            </a:lvl2pPr>
            <a:lvl3pPr>
              <a:defRPr sz="1900">
                <a:solidFill>
                  <a:schemeClr val="bg1"/>
                </a:solidFill>
              </a:defRPr>
            </a:lvl3pPr>
            <a:lvl4pPr>
              <a:defRPr sz="1900">
                <a:solidFill>
                  <a:schemeClr val="bg1"/>
                </a:solidFill>
              </a:defRPr>
            </a:lvl4pPr>
            <a:lvl5pPr>
              <a:defRPr sz="19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GOAL/ITEM</a:t>
            </a:r>
          </a:p>
          <a:p>
            <a:pPr lvl="0"/>
            <a:r>
              <a:rPr lang="en-GB"/>
              <a:t>GOAL/ITEM</a:t>
            </a:r>
          </a:p>
          <a:p>
            <a:pPr lvl="0"/>
            <a:r>
              <a:rPr lang="en-GB"/>
              <a:t>GOAL/ITEM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55F7B-E625-C690-C414-72C415D820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4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425A2B7-6D69-4DBE-077E-7D76B562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CF5C3F-D834-44A9-AC02-0C7A1F700EAD}" type="datetimeFigureOut">
              <a:rPr lang="es-ES" smtClean="0"/>
              <a:t>07/11/2023</a:t>
            </a:fld>
            <a:endParaRPr lang="es-E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44A1C5BE-3559-9E89-1275-4BBD25CE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F20DBA92-83E1-E90B-D0B6-735DF289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4474A6-4806-4A55-8371-940173908CC4}" type="slidenum">
              <a:rPr lang="es-ES" smtClean="0"/>
              <a:t>‹#›</a:t>
            </a:fld>
            <a:endParaRPr lang="es-ES"/>
          </a:p>
        </p:txBody>
      </p:sp>
      <p:pic>
        <p:nvPicPr>
          <p:cNvPr id="11" name="Imagen 10" descr="Vista aérea de una ciudad&#10;&#10;Descripción generada automáticamente">
            <a:extLst>
              <a:ext uri="{FF2B5EF4-FFF2-40B4-BE49-F238E27FC236}">
                <a16:creationId xmlns:a16="http://schemas.microsoft.com/office/drawing/2014/main" id="{E5C480ED-9E5B-2288-DCB4-F97D73D62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0"/>
            <a:ext cx="12191999" cy="812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4F0292-A341-E674-097C-E8BCE1008C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JECT TIT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B51BC7A-627E-3F99-0F56-78DC4CC586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8179" y="3008938"/>
            <a:ext cx="1878319" cy="9934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38F5388-420B-399B-C797-516DAA75B3D6}"/>
              </a:ext>
            </a:extLst>
          </p:cNvPr>
          <p:cNvSpPr/>
          <p:nvPr userDrawn="1"/>
        </p:nvSpPr>
        <p:spPr>
          <a:xfrm>
            <a:off x="-8" y="-1"/>
            <a:ext cx="12192000" cy="6858000"/>
          </a:xfrm>
          <a:prstGeom prst="rect">
            <a:avLst/>
          </a:prstGeom>
          <a:solidFill>
            <a:srgbClr val="3C3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A69CBF-9E83-1441-EBDB-253B3EC05A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91392" y="3213556"/>
            <a:ext cx="3546922" cy="701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SUBJECT TITLE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89E97C2-CC02-15F9-1339-198ED81C50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91392" y="3986640"/>
            <a:ext cx="3546922" cy="7017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lnSpc>
                <a:spcPct val="100000"/>
              </a:lnSpc>
              <a:buFontTx/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SUB-TITLE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16EF23-9794-C9D6-582D-8025174E7F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832"/>
            <a:ext cx="12192000" cy="75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64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4CE6297-A38D-C561-3B9C-427E24B8F6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906" y="1611782"/>
            <a:ext cx="3865808" cy="19986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0FB89B6-E850-F184-CACD-25B5408249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0523" y="1611782"/>
            <a:ext cx="3865808" cy="19986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319F78-E61C-F95B-E5EE-BCE6081EBB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906" y="955800"/>
            <a:ext cx="3865808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52CDEDA-103B-DA34-68AD-5705115341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20584" y="955800"/>
            <a:ext cx="3865808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SIGN 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5BB0E272-FA66-8877-6E62-052D0854F2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862" y="945482"/>
            <a:ext cx="4816475" cy="4181476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FBD35B-3DAC-B650-EA98-66E8ABDC2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2906" y="1611782"/>
            <a:ext cx="3865808" cy="19986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9CF1010B-7609-C367-5219-80F5A2BBC0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2906" y="955800"/>
            <a:ext cx="3865808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3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SIGN SHORTS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BA5870-82C1-7AE8-2478-A63E6D0D14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4842" y="1389595"/>
            <a:ext cx="4758882" cy="6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77A83AC-7B4D-51F9-2810-AA378B2B44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842" y="955800"/>
            <a:ext cx="4758882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E01D19-C42A-A893-9892-5E80D80FA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2107" y="1389595"/>
            <a:ext cx="4758882" cy="6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C6592A-785E-78B5-D257-BD06D159DF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2107" y="955800"/>
            <a:ext cx="4758882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6BAA98A-9E05-535E-C8CB-81D487EB6B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4842" y="2836009"/>
            <a:ext cx="4758882" cy="6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A9D60-E15C-1AE3-7DA4-C0683DE87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34842" y="2402214"/>
            <a:ext cx="4758882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98C16807-D2DC-3E9B-0D82-31D33A6BD6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2107" y="2836009"/>
            <a:ext cx="4758882" cy="6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468C317-043A-2D7E-0DB5-31C97F6597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2107" y="2402214"/>
            <a:ext cx="4758882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9AE59BF-2702-A92E-AD25-0C86495BE3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34842" y="4274110"/>
            <a:ext cx="4758882" cy="6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14D8D90-EB55-718C-8029-4DB28DC8C1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4842" y="3840315"/>
            <a:ext cx="4758882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7090FAE5-029C-2452-851E-26AB1E25D0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72107" y="4274110"/>
            <a:ext cx="4758882" cy="6969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7C81CE6-2C38-E759-434D-7B5E2FFED5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2107" y="3840315"/>
            <a:ext cx="4758882" cy="31424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4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SIGN TEXTS IMAGEN FEATURED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5BB0E272-FA66-8877-6E62-052D0854F2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49080" y="885326"/>
            <a:ext cx="1924050" cy="16668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" name="Marcador de posición de imagen 8">
            <a:extLst>
              <a:ext uri="{FF2B5EF4-FFF2-40B4-BE49-F238E27FC236}">
                <a16:creationId xmlns:a16="http://schemas.microsoft.com/office/drawing/2014/main" id="{5EF169C2-D881-4421-476B-E0B833B1A6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36052" y="885326"/>
            <a:ext cx="1924050" cy="16668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" name="Marcador de posición de imagen 8">
            <a:extLst>
              <a:ext uri="{FF2B5EF4-FFF2-40B4-BE49-F238E27FC236}">
                <a16:creationId xmlns:a16="http://schemas.microsoft.com/office/drawing/2014/main" id="{A7B5CE06-34A9-19EC-46EE-AB86CC28C8E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23024" y="885325"/>
            <a:ext cx="1924050" cy="16668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0" name="Marcador de posición de imagen 8">
            <a:extLst>
              <a:ext uri="{FF2B5EF4-FFF2-40B4-BE49-F238E27FC236}">
                <a16:creationId xmlns:a16="http://schemas.microsoft.com/office/drawing/2014/main" id="{A759E894-3F9B-4A71-F427-D5C01E587D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91280" y="885324"/>
            <a:ext cx="1924050" cy="1666875"/>
          </a:xfrm>
          <a:prstGeom prst="rect">
            <a:avLst/>
          </a:prstGeom>
          <a:ln w="19050"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511DF0-F3F1-9407-389E-BE097B7496BD}"/>
              </a:ext>
            </a:extLst>
          </p:cNvPr>
          <p:cNvSpPr txBox="1"/>
          <p:nvPr userDrawn="1"/>
        </p:nvSpPr>
        <p:spPr>
          <a:xfrm>
            <a:off x="9017000" y="55372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2EFC903-D0C8-5212-DC02-95191C0641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75327" y="2678067"/>
            <a:ext cx="1897803" cy="24591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8F56C31-4DA2-F591-FEDC-2F730D6618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44454" y="2678067"/>
            <a:ext cx="1897803" cy="24591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8A0BBFB-3CBE-A6C9-669C-F566A39242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3581" y="2678067"/>
            <a:ext cx="1897803" cy="24591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2B8DE17-50ED-CEAF-A962-78D3C348AE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91021" y="2678067"/>
            <a:ext cx="1897803" cy="24591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E1C1D6E-C426-105E-BCA2-1243C7BF6C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49080" y="5305618"/>
            <a:ext cx="9050824" cy="63169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900" b="1">
                <a:solidFill>
                  <a:srgbClr val="3D3DA5"/>
                </a:solidFill>
              </a:defRPr>
            </a:lvl1pPr>
            <a:lvl2pPr marL="457200" indent="0">
              <a:buFontTx/>
              <a:buNone/>
              <a:defRPr sz="1900" b="1">
                <a:solidFill>
                  <a:srgbClr val="3D3DA5"/>
                </a:solidFill>
              </a:defRPr>
            </a:lvl2pPr>
            <a:lvl3pPr marL="914400" indent="0">
              <a:buFontTx/>
              <a:buNone/>
              <a:defRPr sz="1900" b="1">
                <a:solidFill>
                  <a:srgbClr val="3D3DA5"/>
                </a:solidFill>
              </a:defRPr>
            </a:lvl3pPr>
            <a:lvl4pPr marL="1371600" indent="0">
              <a:buFontTx/>
              <a:buNone/>
              <a:defRPr sz="1900" b="1">
                <a:solidFill>
                  <a:srgbClr val="3D3DA5"/>
                </a:solidFill>
              </a:defRPr>
            </a:lvl4pPr>
            <a:lvl5pPr marL="1828800" indent="0">
              <a:buFontTx/>
              <a:buNone/>
              <a:defRPr sz="1900" b="1">
                <a:solidFill>
                  <a:srgbClr val="3D3DA5"/>
                </a:solidFill>
              </a:defRPr>
            </a:lvl5pPr>
          </a:lstStyle>
          <a:p>
            <a:pPr lvl="0"/>
            <a:r>
              <a:rPr lang="en-GB"/>
              <a:t>“Text to highlight...”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4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F126A4-AF41-522B-041B-5ED8F8D73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r="365"/>
          <a:stretch/>
        </p:blipFill>
        <p:spPr>
          <a:xfrm>
            <a:off x="47625" y="6105832"/>
            <a:ext cx="12096750" cy="752168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101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4" r:id="rId4"/>
    <p:sldLayoutId id="2147483652" r:id="rId5"/>
    <p:sldLayoutId id="2147483653" r:id="rId6"/>
    <p:sldLayoutId id="2147483657" r:id="rId7"/>
    <p:sldLayoutId id="2147483659" r:id="rId8"/>
    <p:sldLayoutId id="2147483660" r:id="rId9"/>
    <p:sldLayoutId id="2147483661" r:id="rId10"/>
    <p:sldLayoutId id="2147483663" r:id="rId11"/>
    <p:sldLayoutId id="2147483683" r:id="rId12"/>
    <p:sldLayoutId id="2147483669" r:id="rId13"/>
    <p:sldLayoutId id="2147483666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662" r:id="rId20"/>
    <p:sldLayoutId id="2147483685" r:id="rId21"/>
    <p:sldLayoutId id="214748370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s://www.linkedin.com/company/modi-project/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s://modiproject.eu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hyperlink" Target="https://www.youtube.com/@modi_project" TargetMode="External"/><Relationship Id="rId10" Type="http://schemas.openxmlformats.org/officeDocument/2006/relationships/image" Target="../media/image43.jpeg"/><Relationship Id="rId4" Type="http://schemas.openxmlformats.org/officeDocument/2006/relationships/hyperlink" Target="https://twitter.com/MODI_CCAM" TargetMode="External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tp@railgrup.ne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modiproject.eu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emf"/><Relationship Id="rId4" Type="http://schemas.openxmlformats.org/officeDocument/2006/relationships/image" Target="../media/image23.png"/><Relationship Id="rId9" Type="http://schemas.openxmlformats.org/officeDocument/2006/relationships/image" Target="../media/image28.emf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423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CF0F0E1-2E43-BE19-FBFB-16CA35AF5AC0}"/>
              </a:ext>
            </a:extLst>
          </p:cNvPr>
          <p:cNvGrpSpPr/>
          <p:nvPr/>
        </p:nvGrpSpPr>
        <p:grpSpPr>
          <a:xfrm>
            <a:off x="1792205" y="1233574"/>
            <a:ext cx="8607589" cy="1070265"/>
            <a:chOff x="1792071" y="1239550"/>
            <a:chExt cx="8607589" cy="1070265"/>
          </a:xfrm>
        </p:grpSpPr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89576C6A-0062-6AB0-B8C4-BC4F036BB355}"/>
                </a:ext>
              </a:extLst>
            </p:cNvPr>
            <p:cNvSpPr/>
            <p:nvPr/>
          </p:nvSpPr>
          <p:spPr>
            <a:xfrm>
              <a:off x="3063727" y="1239551"/>
              <a:ext cx="7335933" cy="1070264"/>
            </a:xfrm>
            <a:custGeom>
              <a:avLst/>
              <a:gdLst>
                <a:gd name="connsiteX0" fmla="*/ 196817 w 1180877"/>
                <a:gd name="connsiteY0" fmla="*/ 0 h 7817844"/>
                <a:gd name="connsiteX1" fmla="*/ 984060 w 1180877"/>
                <a:gd name="connsiteY1" fmla="*/ 0 h 7817844"/>
                <a:gd name="connsiteX2" fmla="*/ 1180877 w 1180877"/>
                <a:gd name="connsiteY2" fmla="*/ 196817 h 7817844"/>
                <a:gd name="connsiteX3" fmla="*/ 1180877 w 1180877"/>
                <a:gd name="connsiteY3" fmla="*/ 7817844 h 7817844"/>
                <a:gd name="connsiteX4" fmla="*/ 1180877 w 1180877"/>
                <a:gd name="connsiteY4" fmla="*/ 7817844 h 7817844"/>
                <a:gd name="connsiteX5" fmla="*/ 0 w 1180877"/>
                <a:gd name="connsiteY5" fmla="*/ 7817844 h 7817844"/>
                <a:gd name="connsiteX6" fmla="*/ 0 w 1180877"/>
                <a:gd name="connsiteY6" fmla="*/ 7817844 h 7817844"/>
                <a:gd name="connsiteX7" fmla="*/ 0 w 1180877"/>
                <a:gd name="connsiteY7" fmla="*/ 196817 h 7817844"/>
                <a:gd name="connsiteX8" fmla="*/ 196817 w 1180877"/>
                <a:gd name="connsiteY8" fmla="*/ 0 h 781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0877" h="7817844">
                  <a:moveTo>
                    <a:pt x="1180877" y="1303004"/>
                  </a:moveTo>
                  <a:lnTo>
                    <a:pt x="1180877" y="6514840"/>
                  </a:lnTo>
                  <a:cubicBezTo>
                    <a:pt x="1180877" y="7234467"/>
                    <a:pt x="1167567" y="7817841"/>
                    <a:pt x="1151148" y="7817841"/>
                  </a:cubicBezTo>
                  <a:lnTo>
                    <a:pt x="0" y="7817841"/>
                  </a:lnTo>
                  <a:lnTo>
                    <a:pt x="0" y="7817841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51148" y="3"/>
                  </a:lnTo>
                  <a:cubicBezTo>
                    <a:pt x="1167567" y="3"/>
                    <a:pt x="1180877" y="583377"/>
                    <a:pt x="1180877" y="1303004"/>
                  </a:cubicBezTo>
                  <a:close/>
                </a:path>
              </a:pathLst>
            </a:custGeom>
            <a:solidFill>
              <a:srgbClr val="CCCCFF"/>
            </a:solidFill>
            <a:ln>
              <a:solidFill>
                <a:srgbClr val="CC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1471" rIns="305296" bIns="181472" numCol="1" spcCol="1270" anchor="ctr" anchorCtr="0">
              <a:noAutofit/>
            </a:bodyPr>
            <a:lstStyle/>
            <a:p>
              <a:pPr marL="180975" lvl="1" indent="-180975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Implement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the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latest technology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overcome major CCAM deployment barriers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for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logistics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by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demonstrating business-oriented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well-integrated CCAM systems for use cases (UCs)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along a </a:t>
              </a:r>
              <a:r>
                <a:rPr lang="en-GB" sz="1600" b="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transport corridor and between hubs.</a:t>
              </a:r>
              <a:endParaRPr lang="en-US" sz="1600" b="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CD68B69-9461-DBF9-8182-A0E99C62EA47}"/>
                </a:ext>
              </a:extLst>
            </p:cNvPr>
            <p:cNvSpPr/>
            <p:nvPr/>
          </p:nvSpPr>
          <p:spPr>
            <a:xfrm>
              <a:off x="1792071" y="1239550"/>
              <a:ext cx="1191462" cy="1070265"/>
            </a:xfrm>
            <a:custGeom>
              <a:avLst/>
              <a:gdLst>
                <a:gd name="connsiteX0" fmla="*/ 0 w 1269732"/>
                <a:gd name="connsiteY0" fmla="*/ 211351 h 1268080"/>
                <a:gd name="connsiteX1" fmla="*/ 211351 w 1269732"/>
                <a:gd name="connsiteY1" fmla="*/ 0 h 1268080"/>
                <a:gd name="connsiteX2" fmla="*/ 1058381 w 1269732"/>
                <a:gd name="connsiteY2" fmla="*/ 0 h 1268080"/>
                <a:gd name="connsiteX3" fmla="*/ 1269732 w 1269732"/>
                <a:gd name="connsiteY3" fmla="*/ 211351 h 1268080"/>
                <a:gd name="connsiteX4" fmla="*/ 1269732 w 1269732"/>
                <a:gd name="connsiteY4" fmla="*/ 1056729 h 1268080"/>
                <a:gd name="connsiteX5" fmla="*/ 1058381 w 1269732"/>
                <a:gd name="connsiteY5" fmla="*/ 1268080 h 1268080"/>
                <a:gd name="connsiteX6" fmla="*/ 211351 w 1269732"/>
                <a:gd name="connsiteY6" fmla="*/ 1268080 h 1268080"/>
                <a:gd name="connsiteX7" fmla="*/ 0 w 1269732"/>
                <a:gd name="connsiteY7" fmla="*/ 1056729 h 1268080"/>
                <a:gd name="connsiteX8" fmla="*/ 0 w 1269732"/>
                <a:gd name="connsiteY8" fmla="*/ 211351 h 126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9732" h="1268080">
                  <a:moveTo>
                    <a:pt x="0" y="211351"/>
                  </a:moveTo>
                  <a:cubicBezTo>
                    <a:pt x="0" y="94625"/>
                    <a:pt x="94625" y="0"/>
                    <a:pt x="211351" y="0"/>
                  </a:cubicBezTo>
                  <a:lnTo>
                    <a:pt x="1058381" y="0"/>
                  </a:lnTo>
                  <a:cubicBezTo>
                    <a:pt x="1175107" y="0"/>
                    <a:pt x="1269732" y="94625"/>
                    <a:pt x="1269732" y="211351"/>
                  </a:cubicBezTo>
                  <a:lnTo>
                    <a:pt x="1269732" y="1056729"/>
                  </a:lnTo>
                  <a:cubicBezTo>
                    <a:pt x="1269732" y="1173455"/>
                    <a:pt x="1175107" y="1268080"/>
                    <a:pt x="1058381" y="1268080"/>
                  </a:cubicBezTo>
                  <a:lnTo>
                    <a:pt x="211351" y="1268080"/>
                  </a:lnTo>
                  <a:cubicBezTo>
                    <a:pt x="94625" y="1268080"/>
                    <a:pt x="0" y="1173455"/>
                    <a:pt x="0" y="1056729"/>
                  </a:cubicBezTo>
                  <a:lnTo>
                    <a:pt x="0" y="211351"/>
                  </a:lnTo>
                  <a:close/>
                </a:path>
              </a:pathLst>
            </a:custGeom>
            <a:solidFill>
              <a:srgbClr val="3D3DA5"/>
            </a:solidFill>
            <a:ln>
              <a:solidFill>
                <a:srgbClr val="CC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3343" tIns="107623" rIns="153343" bIns="107623" numCol="1" spcCol="1270" anchor="ctr" anchorCtr="0">
              <a:noAutofit/>
            </a:bodyPr>
            <a:lstStyle/>
            <a:p>
              <a:pPr marL="0" lvl="0" indent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O.1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878E4F-928B-CD86-BB4B-8E9FED2BC14D}"/>
              </a:ext>
            </a:extLst>
          </p:cNvPr>
          <p:cNvGrpSpPr/>
          <p:nvPr/>
        </p:nvGrpSpPr>
        <p:grpSpPr>
          <a:xfrm>
            <a:off x="1791069" y="3615856"/>
            <a:ext cx="8609862" cy="1069830"/>
            <a:chOff x="1791069" y="3615856"/>
            <a:chExt cx="8609862" cy="1069830"/>
          </a:xfrm>
        </p:grpSpPr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1B6C5FB8-0FB7-9D93-E93F-98FC2C777366}"/>
                </a:ext>
              </a:extLst>
            </p:cNvPr>
            <p:cNvSpPr/>
            <p:nvPr/>
          </p:nvSpPr>
          <p:spPr>
            <a:xfrm>
              <a:off x="3063727" y="3615856"/>
              <a:ext cx="7337204" cy="1069829"/>
            </a:xfrm>
            <a:custGeom>
              <a:avLst/>
              <a:gdLst>
                <a:gd name="connsiteX0" fmla="*/ 114954 w 689712"/>
                <a:gd name="connsiteY0" fmla="*/ 0 h 7467705"/>
                <a:gd name="connsiteX1" fmla="*/ 574758 w 689712"/>
                <a:gd name="connsiteY1" fmla="*/ 0 h 7467705"/>
                <a:gd name="connsiteX2" fmla="*/ 689712 w 689712"/>
                <a:gd name="connsiteY2" fmla="*/ 114954 h 7467705"/>
                <a:gd name="connsiteX3" fmla="*/ 689712 w 689712"/>
                <a:gd name="connsiteY3" fmla="*/ 7467705 h 7467705"/>
                <a:gd name="connsiteX4" fmla="*/ 689712 w 689712"/>
                <a:gd name="connsiteY4" fmla="*/ 7467705 h 7467705"/>
                <a:gd name="connsiteX5" fmla="*/ 0 w 689712"/>
                <a:gd name="connsiteY5" fmla="*/ 7467705 h 7467705"/>
                <a:gd name="connsiteX6" fmla="*/ 0 w 689712"/>
                <a:gd name="connsiteY6" fmla="*/ 7467705 h 7467705"/>
                <a:gd name="connsiteX7" fmla="*/ 0 w 689712"/>
                <a:gd name="connsiteY7" fmla="*/ 114954 h 7467705"/>
                <a:gd name="connsiteX8" fmla="*/ 114954 w 689712"/>
                <a:gd name="connsiteY8" fmla="*/ 0 h 746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712" h="7467705">
                  <a:moveTo>
                    <a:pt x="689712" y="1244643"/>
                  </a:moveTo>
                  <a:lnTo>
                    <a:pt x="689712" y="6223062"/>
                  </a:lnTo>
                  <a:cubicBezTo>
                    <a:pt x="689712" y="6910453"/>
                    <a:pt x="684958" y="7467700"/>
                    <a:pt x="679095" y="7467700"/>
                  </a:cubicBezTo>
                  <a:lnTo>
                    <a:pt x="0" y="7467700"/>
                  </a:lnTo>
                  <a:lnTo>
                    <a:pt x="0" y="7467700"/>
                  </a:lnTo>
                  <a:lnTo>
                    <a:pt x="0" y="5"/>
                  </a:lnTo>
                  <a:lnTo>
                    <a:pt x="0" y="5"/>
                  </a:lnTo>
                  <a:lnTo>
                    <a:pt x="679095" y="5"/>
                  </a:lnTo>
                  <a:cubicBezTo>
                    <a:pt x="684958" y="5"/>
                    <a:pt x="689712" y="557252"/>
                    <a:pt x="689712" y="1244643"/>
                  </a:cubicBezTo>
                  <a:close/>
                </a:path>
              </a:pathLst>
            </a:custGeom>
            <a:solidFill>
              <a:srgbClr val="CCCCFF"/>
            </a:solidFill>
            <a:ln>
              <a:solidFill>
                <a:srgbClr val="CC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7494" rIns="281319" bIns="157495" numCol="1" spcCol="1270" anchor="ctr" anchorCtr="0">
              <a:noAutofit/>
            </a:bodyPr>
            <a:lstStyle/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Demonstrate business models </a:t>
              </a:r>
              <a:r>
                <a:rPr lang="en-GB" sz="1600" b="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partnerships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for the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application of CCAM vehicles in logistics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  <a:endParaRPr lang="en-US" sz="160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C33F8BE6-EB17-3C4E-2D44-4823B44D4175}"/>
                </a:ext>
              </a:extLst>
            </p:cNvPr>
            <p:cNvSpPr/>
            <p:nvPr/>
          </p:nvSpPr>
          <p:spPr>
            <a:xfrm>
              <a:off x="1791069" y="3615857"/>
              <a:ext cx="1192465" cy="1069829"/>
            </a:xfrm>
            <a:custGeom>
              <a:avLst/>
              <a:gdLst>
                <a:gd name="connsiteX0" fmla="*/ 0 w 1148746"/>
                <a:gd name="connsiteY0" fmla="*/ 143693 h 862140"/>
                <a:gd name="connsiteX1" fmla="*/ 143693 w 1148746"/>
                <a:gd name="connsiteY1" fmla="*/ 0 h 862140"/>
                <a:gd name="connsiteX2" fmla="*/ 1005053 w 1148746"/>
                <a:gd name="connsiteY2" fmla="*/ 0 h 862140"/>
                <a:gd name="connsiteX3" fmla="*/ 1148746 w 1148746"/>
                <a:gd name="connsiteY3" fmla="*/ 143693 h 862140"/>
                <a:gd name="connsiteX4" fmla="*/ 1148746 w 1148746"/>
                <a:gd name="connsiteY4" fmla="*/ 718447 h 862140"/>
                <a:gd name="connsiteX5" fmla="*/ 1005053 w 1148746"/>
                <a:gd name="connsiteY5" fmla="*/ 862140 h 862140"/>
                <a:gd name="connsiteX6" fmla="*/ 143693 w 1148746"/>
                <a:gd name="connsiteY6" fmla="*/ 862140 h 862140"/>
                <a:gd name="connsiteX7" fmla="*/ 0 w 1148746"/>
                <a:gd name="connsiteY7" fmla="*/ 718447 h 862140"/>
                <a:gd name="connsiteX8" fmla="*/ 0 w 1148746"/>
                <a:gd name="connsiteY8" fmla="*/ 143693 h 8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746" h="862140">
                  <a:moveTo>
                    <a:pt x="0" y="143693"/>
                  </a:moveTo>
                  <a:cubicBezTo>
                    <a:pt x="0" y="64334"/>
                    <a:pt x="64334" y="0"/>
                    <a:pt x="143693" y="0"/>
                  </a:cubicBezTo>
                  <a:lnTo>
                    <a:pt x="1005053" y="0"/>
                  </a:lnTo>
                  <a:cubicBezTo>
                    <a:pt x="1084412" y="0"/>
                    <a:pt x="1148746" y="64334"/>
                    <a:pt x="1148746" y="143693"/>
                  </a:cubicBezTo>
                  <a:lnTo>
                    <a:pt x="1148746" y="718447"/>
                  </a:lnTo>
                  <a:cubicBezTo>
                    <a:pt x="1148746" y="797806"/>
                    <a:pt x="1084412" y="862140"/>
                    <a:pt x="1005053" y="862140"/>
                  </a:cubicBezTo>
                  <a:lnTo>
                    <a:pt x="143693" y="862140"/>
                  </a:lnTo>
                  <a:cubicBezTo>
                    <a:pt x="64334" y="862140"/>
                    <a:pt x="0" y="797806"/>
                    <a:pt x="0" y="718447"/>
                  </a:cubicBezTo>
                  <a:lnTo>
                    <a:pt x="0" y="143693"/>
                  </a:lnTo>
                  <a:close/>
                </a:path>
              </a:pathLst>
            </a:custGeom>
            <a:solidFill>
              <a:srgbClr val="3D3DA5"/>
            </a:solidFill>
            <a:ln>
              <a:solidFill>
                <a:srgbClr val="CCCCFF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26" tIns="87806" rIns="133526" bIns="8780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O.3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8A9A114-D82F-A937-6DA2-66FB3909CE76}"/>
              </a:ext>
            </a:extLst>
          </p:cNvPr>
          <p:cNvGrpSpPr/>
          <p:nvPr/>
        </p:nvGrpSpPr>
        <p:grpSpPr>
          <a:xfrm>
            <a:off x="1791069" y="4803790"/>
            <a:ext cx="8608590" cy="1069829"/>
            <a:chOff x="1791069" y="4803790"/>
            <a:chExt cx="8608590" cy="1069829"/>
          </a:xfrm>
        </p:grpSpPr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474CB0E-8B73-44BD-6ADF-3AFC0E9393EE}"/>
                </a:ext>
              </a:extLst>
            </p:cNvPr>
            <p:cNvSpPr/>
            <p:nvPr/>
          </p:nvSpPr>
          <p:spPr>
            <a:xfrm>
              <a:off x="3062455" y="4803790"/>
              <a:ext cx="7337204" cy="1069829"/>
            </a:xfrm>
            <a:custGeom>
              <a:avLst/>
              <a:gdLst>
                <a:gd name="connsiteX0" fmla="*/ 114954 w 689712"/>
                <a:gd name="connsiteY0" fmla="*/ 0 h 7467705"/>
                <a:gd name="connsiteX1" fmla="*/ 574758 w 689712"/>
                <a:gd name="connsiteY1" fmla="*/ 0 h 7467705"/>
                <a:gd name="connsiteX2" fmla="*/ 689712 w 689712"/>
                <a:gd name="connsiteY2" fmla="*/ 114954 h 7467705"/>
                <a:gd name="connsiteX3" fmla="*/ 689712 w 689712"/>
                <a:gd name="connsiteY3" fmla="*/ 7467705 h 7467705"/>
                <a:gd name="connsiteX4" fmla="*/ 689712 w 689712"/>
                <a:gd name="connsiteY4" fmla="*/ 7467705 h 7467705"/>
                <a:gd name="connsiteX5" fmla="*/ 0 w 689712"/>
                <a:gd name="connsiteY5" fmla="*/ 7467705 h 7467705"/>
                <a:gd name="connsiteX6" fmla="*/ 0 w 689712"/>
                <a:gd name="connsiteY6" fmla="*/ 7467705 h 7467705"/>
                <a:gd name="connsiteX7" fmla="*/ 0 w 689712"/>
                <a:gd name="connsiteY7" fmla="*/ 114954 h 7467705"/>
                <a:gd name="connsiteX8" fmla="*/ 114954 w 689712"/>
                <a:gd name="connsiteY8" fmla="*/ 0 h 7467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9712" h="7467705">
                  <a:moveTo>
                    <a:pt x="689712" y="1244643"/>
                  </a:moveTo>
                  <a:lnTo>
                    <a:pt x="689712" y="6223062"/>
                  </a:lnTo>
                  <a:cubicBezTo>
                    <a:pt x="689712" y="6910453"/>
                    <a:pt x="684958" y="7467700"/>
                    <a:pt x="679095" y="7467700"/>
                  </a:cubicBezTo>
                  <a:lnTo>
                    <a:pt x="0" y="7467700"/>
                  </a:lnTo>
                  <a:lnTo>
                    <a:pt x="0" y="7467700"/>
                  </a:lnTo>
                  <a:lnTo>
                    <a:pt x="0" y="5"/>
                  </a:lnTo>
                  <a:lnTo>
                    <a:pt x="0" y="5"/>
                  </a:lnTo>
                  <a:lnTo>
                    <a:pt x="679095" y="5"/>
                  </a:lnTo>
                  <a:cubicBezTo>
                    <a:pt x="684958" y="5"/>
                    <a:pt x="689712" y="557252"/>
                    <a:pt x="689712" y="124464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57495" rIns="281319" bIns="157494" numCol="1" spcCol="1270" anchor="ctr" anchorCtr="0">
              <a:noAutofit/>
            </a:bodyPr>
            <a:lstStyle/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Perform technical &amp; socio-economic impact assessments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communicate them in the context of the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best practices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of the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MODI L4 CCAM solutions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systems for real-world conditions</a:t>
              </a:r>
              <a:r>
                <a:rPr lang="en-GB" sz="1600" b="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  <a:endParaRPr lang="en-US" sz="1600" b="1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E1148DD-F48F-AA7B-9AD4-E9F62F1D2540}"/>
                </a:ext>
              </a:extLst>
            </p:cNvPr>
            <p:cNvSpPr/>
            <p:nvPr/>
          </p:nvSpPr>
          <p:spPr>
            <a:xfrm>
              <a:off x="1791069" y="4803790"/>
              <a:ext cx="1192465" cy="1069829"/>
            </a:xfrm>
            <a:custGeom>
              <a:avLst/>
              <a:gdLst>
                <a:gd name="connsiteX0" fmla="*/ 0 w 1148746"/>
                <a:gd name="connsiteY0" fmla="*/ 143693 h 862140"/>
                <a:gd name="connsiteX1" fmla="*/ 143693 w 1148746"/>
                <a:gd name="connsiteY1" fmla="*/ 0 h 862140"/>
                <a:gd name="connsiteX2" fmla="*/ 1005053 w 1148746"/>
                <a:gd name="connsiteY2" fmla="*/ 0 h 862140"/>
                <a:gd name="connsiteX3" fmla="*/ 1148746 w 1148746"/>
                <a:gd name="connsiteY3" fmla="*/ 143693 h 862140"/>
                <a:gd name="connsiteX4" fmla="*/ 1148746 w 1148746"/>
                <a:gd name="connsiteY4" fmla="*/ 718447 h 862140"/>
                <a:gd name="connsiteX5" fmla="*/ 1005053 w 1148746"/>
                <a:gd name="connsiteY5" fmla="*/ 862140 h 862140"/>
                <a:gd name="connsiteX6" fmla="*/ 143693 w 1148746"/>
                <a:gd name="connsiteY6" fmla="*/ 862140 h 862140"/>
                <a:gd name="connsiteX7" fmla="*/ 0 w 1148746"/>
                <a:gd name="connsiteY7" fmla="*/ 718447 h 862140"/>
                <a:gd name="connsiteX8" fmla="*/ 0 w 1148746"/>
                <a:gd name="connsiteY8" fmla="*/ 143693 h 8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746" h="862140">
                  <a:moveTo>
                    <a:pt x="0" y="143693"/>
                  </a:moveTo>
                  <a:cubicBezTo>
                    <a:pt x="0" y="64334"/>
                    <a:pt x="64334" y="0"/>
                    <a:pt x="143693" y="0"/>
                  </a:cubicBezTo>
                  <a:lnTo>
                    <a:pt x="1005053" y="0"/>
                  </a:lnTo>
                  <a:cubicBezTo>
                    <a:pt x="1084412" y="0"/>
                    <a:pt x="1148746" y="64334"/>
                    <a:pt x="1148746" y="143693"/>
                  </a:cubicBezTo>
                  <a:lnTo>
                    <a:pt x="1148746" y="718447"/>
                  </a:lnTo>
                  <a:cubicBezTo>
                    <a:pt x="1148746" y="797806"/>
                    <a:pt x="1084412" y="862140"/>
                    <a:pt x="1005053" y="862140"/>
                  </a:cubicBezTo>
                  <a:lnTo>
                    <a:pt x="143693" y="862140"/>
                  </a:lnTo>
                  <a:cubicBezTo>
                    <a:pt x="64334" y="862140"/>
                    <a:pt x="0" y="797806"/>
                    <a:pt x="0" y="718447"/>
                  </a:cubicBezTo>
                  <a:lnTo>
                    <a:pt x="0" y="143693"/>
                  </a:lnTo>
                  <a:close/>
                </a:path>
              </a:pathLst>
            </a:custGeom>
            <a:solidFill>
              <a:srgbClr val="2EB37D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526" tIns="87806" rIns="133526" bIns="87806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O.4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762A1F-A6E7-3CA7-509A-E5BA49AE2F63}"/>
              </a:ext>
            </a:extLst>
          </p:cNvPr>
          <p:cNvGrpSpPr/>
          <p:nvPr/>
        </p:nvGrpSpPr>
        <p:grpSpPr>
          <a:xfrm>
            <a:off x="1791069" y="2427921"/>
            <a:ext cx="8609862" cy="1069829"/>
            <a:chOff x="1791069" y="2427921"/>
            <a:chExt cx="8609862" cy="1069829"/>
          </a:xfrm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A276F4E2-B435-B349-003C-0164EA626789}"/>
                </a:ext>
              </a:extLst>
            </p:cNvPr>
            <p:cNvSpPr/>
            <p:nvPr/>
          </p:nvSpPr>
          <p:spPr>
            <a:xfrm>
              <a:off x="1791069" y="2427921"/>
              <a:ext cx="1192465" cy="1069829"/>
            </a:xfrm>
            <a:custGeom>
              <a:avLst/>
              <a:gdLst>
                <a:gd name="connsiteX0" fmla="*/ 0 w 1145879"/>
                <a:gd name="connsiteY0" fmla="*/ 186196 h 1117153"/>
                <a:gd name="connsiteX1" fmla="*/ 186196 w 1145879"/>
                <a:gd name="connsiteY1" fmla="*/ 0 h 1117153"/>
                <a:gd name="connsiteX2" fmla="*/ 959683 w 1145879"/>
                <a:gd name="connsiteY2" fmla="*/ 0 h 1117153"/>
                <a:gd name="connsiteX3" fmla="*/ 1145879 w 1145879"/>
                <a:gd name="connsiteY3" fmla="*/ 186196 h 1117153"/>
                <a:gd name="connsiteX4" fmla="*/ 1145879 w 1145879"/>
                <a:gd name="connsiteY4" fmla="*/ 930957 h 1117153"/>
                <a:gd name="connsiteX5" fmla="*/ 959683 w 1145879"/>
                <a:gd name="connsiteY5" fmla="*/ 1117153 h 1117153"/>
                <a:gd name="connsiteX6" fmla="*/ 186196 w 1145879"/>
                <a:gd name="connsiteY6" fmla="*/ 1117153 h 1117153"/>
                <a:gd name="connsiteX7" fmla="*/ 0 w 1145879"/>
                <a:gd name="connsiteY7" fmla="*/ 930957 h 1117153"/>
                <a:gd name="connsiteX8" fmla="*/ 0 w 1145879"/>
                <a:gd name="connsiteY8" fmla="*/ 186196 h 111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879" h="1117153">
                  <a:moveTo>
                    <a:pt x="0" y="186196"/>
                  </a:moveTo>
                  <a:cubicBezTo>
                    <a:pt x="0" y="83363"/>
                    <a:pt x="83363" y="0"/>
                    <a:pt x="186196" y="0"/>
                  </a:cubicBezTo>
                  <a:lnTo>
                    <a:pt x="959683" y="0"/>
                  </a:lnTo>
                  <a:cubicBezTo>
                    <a:pt x="1062516" y="0"/>
                    <a:pt x="1145879" y="83363"/>
                    <a:pt x="1145879" y="186196"/>
                  </a:cubicBezTo>
                  <a:lnTo>
                    <a:pt x="1145879" y="930957"/>
                  </a:lnTo>
                  <a:cubicBezTo>
                    <a:pt x="1145879" y="1033790"/>
                    <a:pt x="1062516" y="1117153"/>
                    <a:pt x="959683" y="1117153"/>
                  </a:cubicBezTo>
                  <a:lnTo>
                    <a:pt x="186196" y="1117153"/>
                  </a:lnTo>
                  <a:cubicBezTo>
                    <a:pt x="83363" y="1117153"/>
                    <a:pt x="0" y="1033790"/>
                    <a:pt x="0" y="930957"/>
                  </a:cubicBezTo>
                  <a:lnTo>
                    <a:pt x="0" y="186196"/>
                  </a:lnTo>
                  <a:close/>
                </a:path>
              </a:pathLst>
            </a:custGeom>
            <a:solidFill>
              <a:srgbClr val="2EB37D"/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975" tIns="100255" rIns="145975" bIns="100255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O.2</a:t>
              </a: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6C6B8C79-7718-99C0-8F87-A169AAB91CB4}"/>
                </a:ext>
              </a:extLst>
            </p:cNvPr>
            <p:cNvSpPr/>
            <p:nvPr/>
          </p:nvSpPr>
          <p:spPr>
            <a:xfrm>
              <a:off x="3063727" y="2427921"/>
              <a:ext cx="7337204" cy="1069829"/>
            </a:xfrm>
            <a:custGeom>
              <a:avLst/>
              <a:gdLst>
                <a:gd name="connsiteX0" fmla="*/ 205802 w 1234785"/>
                <a:gd name="connsiteY0" fmla="*/ 0 h 7940629"/>
                <a:gd name="connsiteX1" fmla="*/ 1028983 w 1234785"/>
                <a:gd name="connsiteY1" fmla="*/ 0 h 7940629"/>
                <a:gd name="connsiteX2" fmla="*/ 1234785 w 1234785"/>
                <a:gd name="connsiteY2" fmla="*/ 205802 h 7940629"/>
                <a:gd name="connsiteX3" fmla="*/ 1234785 w 1234785"/>
                <a:gd name="connsiteY3" fmla="*/ 7940629 h 7940629"/>
                <a:gd name="connsiteX4" fmla="*/ 1234785 w 1234785"/>
                <a:gd name="connsiteY4" fmla="*/ 7940629 h 7940629"/>
                <a:gd name="connsiteX5" fmla="*/ 0 w 1234785"/>
                <a:gd name="connsiteY5" fmla="*/ 7940629 h 7940629"/>
                <a:gd name="connsiteX6" fmla="*/ 0 w 1234785"/>
                <a:gd name="connsiteY6" fmla="*/ 7940629 h 7940629"/>
                <a:gd name="connsiteX7" fmla="*/ 0 w 1234785"/>
                <a:gd name="connsiteY7" fmla="*/ 205802 h 7940629"/>
                <a:gd name="connsiteX8" fmla="*/ 205802 w 1234785"/>
                <a:gd name="connsiteY8" fmla="*/ 0 h 7940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4785" h="7940629">
                  <a:moveTo>
                    <a:pt x="1234785" y="1323467"/>
                  </a:moveTo>
                  <a:lnTo>
                    <a:pt x="1234785" y="6617162"/>
                  </a:lnTo>
                  <a:cubicBezTo>
                    <a:pt x="1234785" y="7348091"/>
                    <a:pt x="1220457" y="7940629"/>
                    <a:pt x="1202782" y="7940629"/>
                  </a:cubicBezTo>
                  <a:lnTo>
                    <a:pt x="0" y="7940629"/>
                  </a:lnTo>
                  <a:lnTo>
                    <a:pt x="0" y="7940629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02782" y="0"/>
                  </a:lnTo>
                  <a:cubicBezTo>
                    <a:pt x="1220457" y="0"/>
                    <a:pt x="1234785" y="592538"/>
                    <a:pt x="1234785" y="132346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84101" rIns="307926" bIns="184103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Define recommendations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for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adaptations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of supporting infrastructure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vehicle regulations 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and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standards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to </a:t>
              </a:r>
              <a:r>
                <a:rPr lang="en-GB" sz="1600" b="1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enable broader deployment of CCAM</a:t>
              </a:r>
              <a:r>
                <a:rPr lang="en-GB" sz="1600" kern="12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, speeding up the introduction of CCAM vehicles and recommendations for further (e.g., large scale) piloting.</a:t>
              </a:r>
              <a:endParaRPr lang="en-US" sz="1600" kern="12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6416F14-36B8-F061-FC8A-3D28D26A93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72644" y="371841"/>
            <a:ext cx="9050824" cy="631692"/>
          </a:xfrm>
        </p:spPr>
        <p:txBody>
          <a:bodyPr/>
          <a:lstStyle/>
          <a:p>
            <a:r>
              <a:rPr lang="ca-ES"/>
              <a:t>Objectives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69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621D1-2631-7A40-0E1D-385A200A84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03709" y="233203"/>
            <a:ext cx="9050824" cy="631692"/>
          </a:xfrm>
        </p:spPr>
        <p:txBody>
          <a:bodyPr/>
          <a:lstStyle/>
          <a:p>
            <a:r>
              <a:rPr lang="ca-ES" dirty="0" err="1"/>
              <a:t>Use</a:t>
            </a:r>
            <a:r>
              <a:rPr lang="ca-ES" dirty="0"/>
              <a:t> cases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5" name="Picture 14" descr="Diagram, company name&#10;&#10;Description automatically generated">
            <a:extLst>
              <a:ext uri="{FF2B5EF4-FFF2-40B4-BE49-F238E27FC236}">
                <a16:creationId xmlns:a16="http://schemas.microsoft.com/office/drawing/2014/main" id="{C3DAF726-3603-3F69-414E-8EAE4021A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t="6678" r="7969" b="4146"/>
          <a:stretch/>
        </p:blipFill>
        <p:spPr>
          <a:xfrm>
            <a:off x="3012855" y="1048812"/>
            <a:ext cx="6260931" cy="476037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589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621D1-2631-7A40-0E1D-385A200A84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29941" y="485236"/>
            <a:ext cx="9050824" cy="631692"/>
          </a:xfrm>
        </p:spPr>
        <p:txBody>
          <a:bodyPr/>
          <a:lstStyle/>
          <a:p>
            <a:r>
              <a:rPr lang="ca-ES" dirty="0" err="1"/>
              <a:t>Expected</a:t>
            </a:r>
            <a:r>
              <a:rPr lang="ca-ES" dirty="0"/>
              <a:t> </a:t>
            </a:r>
            <a:r>
              <a:rPr lang="ca-ES" dirty="0" err="1"/>
              <a:t>outcome</a:t>
            </a:r>
            <a:endParaRPr lang="en-GB" sz="1100" dirty="0">
              <a:solidFill>
                <a:srgbClr val="FF0000"/>
              </a:solidFill>
            </a:endParaRPr>
          </a:p>
        </p:txBody>
      </p:sp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97B89EC4-113A-BBCB-C399-49517F4537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7505" r="2258" b="6942"/>
          <a:stretch/>
        </p:blipFill>
        <p:spPr>
          <a:xfrm>
            <a:off x="1185770" y="1516875"/>
            <a:ext cx="9768868" cy="324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09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7E09E8-E6BA-CD0A-BB2B-22878E086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2904" y="955800"/>
            <a:ext cx="4497579" cy="314245"/>
          </a:xfrm>
        </p:spPr>
        <p:txBody>
          <a:bodyPr/>
          <a:lstStyle/>
          <a:p>
            <a:r>
              <a:rPr lang="ca-ES" sz="2000" err="1"/>
              <a:t>Follow</a:t>
            </a:r>
            <a:r>
              <a:rPr lang="ca-ES" sz="2000"/>
              <a:t> us and </a:t>
            </a:r>
            <a:r>
              <a:rPr lang="ca-ES" sz="2000" err="1"/>
              <a:t>don’t</a:t>
            </a:r>
            <a:r>
              <a:rPr lang="ca-ES" sz="2000"/>
              <a:t> </a:t>
            </a:r>
            <a:r>
              <a:rPr lang="ca-ES" sz="2000" err="1"/>
              <a:t>ever</a:t>
            </a:r>
            <a:r>
              <a:rPr lang="ca-ES" sz="2000"/>
              <a:t> miss </a:t>
            </a:r>
            <a:r>
              <a:rPr lang="ca-ES" sz="2000" err="1"/>
              <a:t>out</a:t>
            </a:r>
            <a:r>
              <a:rPr lang="ca-ES" sz="2000"/>
              <a:t>!</a:t>
            </a:r>
            <a:endParaRPr lang="en-GB" sz="2000"/>
          </a:p>
        </p:txBody>
      </p:sp>
      <p:sp>
        <p:nvSpPr>
          <p:cNvPr id="14" name="CuadroTexto 19">
            <a:extLst>
              <a:ext uri="{FF2B5EF4-FFF2-40B4-BE49-F238E27FC236}">
                <a16:creationId xmlns:a16="http://schemas.microsoft.com/office/drawing/2014/main" id="{85CA087F-60DB-FC2F-7237-E9D49ECE7E01}"/>
              </a:ext>
            </a:extLst>
          </p:cNvPr>
          <p:cNvSpPr txBox="1"/>
          <p:nvPr/>
        </p:nvSpPr>
        <p:spPr>
          <a:xfrm>
            <a:off x="6233863" y="2764660"/>
            <a:ext cx="216217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>
                <a:hlinkClick r:id="rId2"/>
              </a:rPr>
              <a:t>Website</a:t>
            </a:r>
            <a:endParaRPr lang="es-ES" sz="16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CuadroTexto 19">
            <a:extLst>
              <a:ext uri="{FF2B5EF4-FFF2-40B4-BE49-F238E27FC236}">
                <a16:creationId xmlns:a16="http://schemas.microsoft.com/office/drawing/2014/main" id="{0D85E3F4-23F4-9BF4-0483-0A63111E2DA1}"/>
              </a:ext>
            </a:extLst>
          </p:cNvPr>
          <p:cNvSpPr txBox="1"/>
          <p:nvPr/>
        </p:nvSpPr>
        <p:spPr>
          <a:xfrm>
            <a:off x="6233863" y="5363169"/>
            <a:ext cx="216217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s-ES" sz="1600">
                <a:ea typeface="+mj-lt"/>
                <a:cs typeface="+mj-lt"/>
                <a:hlinkClick r:id="rId3"/>
              </a:rPr>
              <a:t>LinkedIn</a:t>
            </a:r>
            <a:endParaRPr lang="en-US">
              <a:ea typeface="Roboto"/>
              <a:cs typeface="Roboto"/>
            </a:endParaRPr>
          </a:p>
        </p:txBody>
      </p:sp>
      <p:sp>
        <p:nvSpPr>
          <p:cNvPr id="16" name="CuadroTexto 19">
            <a:extLst>
              <a:ext uri="{FF2B5EF4-FFF2-40B4-BE49-F238E27FC236}">
                <a16:creationId xmlns:a16="http://schemas.microsoft.com/office/drawing/2014/main" id="{7876B7AF-25CB-E115-7C07-B3C33874502F}"/>
              </a:ext>
            </a:extLst>
          </p:cNvPr>
          <p:cNvSpPr txBox="1"/>
          <p:nvPr/>
        </p:nvSpPr>
        <p:spPr>
          <a:xfrm>
            <a:off x="8889414" y="2767033"/>
            <a:ext cx="216217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/>
            <a:r>
              <a:rPr lang="es-ES" sz="1600">
                <a:hlinkClick r:id="rId4"/>
              </a:rPr>
              <a:t>Twitter</a:t>
            </a:r>
            <a:r>
              <a:rPr lang="es-ES" sz="1600"/>
              <a:t> </a:t>
            </a:r>
            <a:endParaRPr lang="es-ES" sz="16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CuadroTexto 19">
            <a:extLst>
              <a:ext uri="{FF2B5EF4-FFF2-40B4-BE49-F238E27FC236}">
                <a16:creationId xmlns:a16="http://schemas.microsoft.com/office/drawing/2014/main" id="{6DDA8E6E-17D7-8103-E098-10CC4FB14C3E}"/>
              </a:ext>
            </a:extLst>
          </p:cNvPr>
          <p:cNvSpPr txBox="1"/>
          <p:nvPr/>
        </p:nvSpPr>
        <p:spPr>
          <a:xfrm>
            <a:off x="8889414" y="5378924"/>
            <a:ext cx="216217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600">
                <a:hlinkClick r:id="rId5"/>
              </a:rPr>
              <a:t>YouTube</a:t>
            </a:r>
            <a:endParaRPr lang="es-ES" sz="1600" b="0" i="0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E35C388A-534E-A613-C1AD-1087FC6AF4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61" y="1440485"/>
            <a:ext cx="2618096" cy="3812318"/>
          </a:xfrm>
          <a:prstGeom prst="rect">
            <a:avLst/>
          </a:prstGeom>
        </p:spPr>
      </p:pic>
      <p:pic>
        <p:nvPicPr>
          <p:cNvPr id="12" name="Picture 12" descr="Qr code&#10;&#10;Description automatically generated">
            <a:extLst>
              <a:ext uri="{FF2B5EF4-FFF2-40B4-BE49-F238E27FC236}">
                <a16:creationId xmlns:a16="http://schemas.microsoft.com/office/drawing/2014/main" id="{05E7E1BF-8513-D73B-B0D2-A2491F8F681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7"/>
          <a:srcRect t="7342" b="7342"/>
          <a:stretch/>
        </p:blipFill>
        <p:spPr/>
      </p:pic>
      <p:pic>
        <p:nvPicPr>
          <p:cNvPr id="20" name="Picture 20" descr="Qr code&#10;&#10;Description automatically generated">
            <a:extLst>
              <a:ext uri="{FF2B5EF4-FFF2-40B4-BE49-F238E27FC236}">
                <a16:creationId xmlns:a16="http://schemas.microsoft.com/office/drawing/2014/main" id="{D65B48A5-4D9B-41F2-B858-2F0FF06FE7C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8"/>
          <a:srcRect t="7342" b="7342"/>
          <a:stretch/>
        </p:blipFill>
        <p:spPr/>
      </p:pic>
      <p:pic>
        <p:nvPicPr>
          <p:cNvPr id="23" name="Picture 24" descr="Qr code&#10;&#10;Description automatically generated">
            <a:extLst>
              <a:ext uri="{FF2B5EF4-FFF2-40B4-BE49-F238E27FC236}">
                <a16:creationId xmlns:a16="http://schemas.microsoft.com/office/drawing/2014/main" id="{4777F481-82F7-F33F-814C-808B264550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9"/>
          <a:srcRect t="7342" b="7342"/>
          <a:stretch/>
        </p:blipFill>
        <p:spPr>
          <a:xfrm>
            <a:off x="6233863" y="3397962"/>
            <a:ext cx="2162175" cy="1844675"/>
          </a:xfrm>
        </p:spPr>
      </p:pic>
      <p:pic>
        <p:nvPicPr>
          <p:cNvPr id="27" name="Picture 28" descr="Qr code&#10;&#10;Description automatically generated">
            <a:extLst>
              <a:ext uri="{FF2B5EF4-FFF2-40B4-BE49-F238E27FC236}">
                <a16:creationId xmlns:a16="http://schemas.microsoft.com/office/drawing/2014/main" id="{F5D9F616-9C15-A18B-A12E-C4BA502CE88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10"/>
          <a:srcRect t="7342" b="7342"/>
          <a:stretch/>
        </p:blipFill>
        <p:spPr>
          <a:xfrm>
            <a:off x="8889416" y="3400611"/>
            <a:ext cx="2162175" cy="1844675"/>
          </a:xfrm>
        </p:spPr>
      </p:pic>
    </p:spTree>
    <p:extLst>
      <p:ext uri="{BB962C8B-B14F-4D97-AF65-F5344CB8AC3E}">
        <p14:creationId xmlns:p14="http://schemas.microsoft.com/office/powerpoint/2010/main" val="1834991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B15B0A-0F7B-3251-8553-38E7EE4989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a-ES" dirty="0"/>
              <a:t>Dr. Ignasi Gómez-</a:t>
            </a:r>
            <a:r>
              <a:rPr lang="ca-ES" dirty="0" err="1"/>
              <a:t>Belinchón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EDC2-4D9A-83B5-4998-E8FFA0BE5F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gerencia@railgrup.net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7D031-692D-1E76-187F-0667F834C5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a-ES" dirty="0">
                <a:hlinkClick r:id="rId4"/>
              </a:rPr>
              <a:t>www.modiproject.eu</a:t>
            </a:r>
            <a:r>
              <a:rPr lang="ca-E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46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0">
            <a:extLst>
              <a:ext uri="{FF2B5EF4-FFF2-40B4-BE49-F238E27FC236}">
                <a16:creationId xmlns:a16="http://schemas.microsoft.com/office/drawing/2014/main" id="{FEEDF47A-EA4B-F398-746C-DECF104C5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" r="1992" b="2"/>
          <a:stretch/>
        </p:blipFill>
        <p:spPr>
          <a:xfrm>
            <a:off x="8253664" y="2368979"/>
            <a:ext cx="3943486" cy="3796003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7DBD90-E719-88DE-7625-8B8CAEF88D1A}"/>
              </a:ext>
            </a:extLst>
          </p:cNvPr>
          <p:cNvSpPr txBox="1">
            <a:spLocks/>
          </p:cNvSpPr>
          <p:nvPr/>
        </p:nvSpPr>
        <p:spPr>
          <a:xfrm>
            <a:off x="510214" y="121417"/>
            <a:ext cx="5120561" cy="854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3000" b="1" dirty="0">
                <a:solidFill>
                  <a:srgbClr val="3D3DA5"/>
                </a:solidFill>
              </a:rPr>
              <a:t>About IN-MOVE by Railgrup</a:t>
            </a:r>
          </a:p>
        </p:txBody>
      </p:sp>
      <p:pic>
        <p:nvPicPr>
          <p:cNvPr id="4" name="Imagen 12">
            <a:extLst>
              <a:ext uri="{FF2B5EF4-FFF2-40B4-BE49-F238E27FC236}">
                <a16:creationId xmlns:a16="http://schemas.microsoft.com/office/drawing/2014/main" id="{066319F9-1872-33EA-0BD0-6FE6BC4586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70" r="18643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390BB9D0-358F-CB3C-59C7-A3BE352E3A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269812"/>
              </p:ext>
            </p:extLst>
          </p:nvPr>
        </p:nvGraphicFramePr>
        <p:xfrm>
          <a:off x="557157" y="976108"/>
          <a:ext cx="509219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549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17DBD90-E719-88DE-7625-8B8CAEF88D1A}"/>
              </a:ext>
            </a:extLst>
          </p:cNvPr>
          <p:cNvSpPr txBox="1">
            <a:spLocks/>
          </p:cNvSpPr>
          <p:nvPr/>
        </p:nvSpPr>
        <p:spPr>
          <a:xfrm>
            <a:off x="451966" y="299991"/>
            <a:ext cx="9050824" cy="631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000" b="1" dirty="0">
                <a:solidFill>
                  <a:srgbClr val="3D3DA5"/>
                </a:solidFill>
              </a:rPr>
              <a:t>IN-MOVE </a:t>
            </a:r>
            <a:r>
              <a:rPr lang="en-GB" sz="3000" b="1" noProof="1">
                <a:solidFill>
                  <a:srgbClr val="3D3DA5"/>
                </a:solidFill>
              </a:rPr>
              <a:t>partnerships, alliances and networks</a:t>
            </a:r>
          </a:p>
          <a:p>
            <a:pPr marL="0" indent="0">
              <a:buNone/>
            </a:pPr>
            <a:endParaRPr lang="en-GB" sz="3000" b="1" dirty="0">
              <a:solidFill>
                <a:srgbClr val="3D3DA5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57921D-8131-FEEC-A0F8-E329CE0E375C}"/>
              </a:ext>
            </a:extLst>
          </p:cNvPr>
          <p:cNvGrpSpPr/>
          <p:nvPr/>
        </p:nvGrpSpPr>
        <p:grpSpPr>
          <a:xfrm>
            <a:off x="599512" y="1016466"/>
            <a:ext cx="10992975" cy="4825069"/>
            <a:chOff x="535637" y="1163355"/>
            <a:chExt cx="11120726" cy="4903696"/>
          </a:xfrm>
        </p:grpSpPr>
        <p:pic>
          <p:nvPicPr>
            <p:cNvPr id="8" name="Imagen 31">
              <a:extLst>
                <a:ext uri="{FF2B5EF4-FFF2-40B4-BE49-F238E27FC236}">
                  <a16:creationId xmlns:a16="http://schemas.microsoft.com/office/drawing/2014/main" id="{8C7ABA30-37E3-D48C-393D-5F416693D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18501" y="1163355"/>
              <a:ext cx="5737862" cy="4903694"/>
            </a:xfrm>
            <a:prstGeom prst="rect">
              <a:avLst/>
            </a:prstGeom>
          </p:spPr>
        </p:pic>
        <p:pic>
          <p:nvPicPr>
            <p:cNvPr id="9" name="Imagen 5">
              <a:extLst>
                <a:ext uri="{FF2B5EF4-FFF2-40B4-BE49-F238E27FC236}">
                  <a16:creationId xmlns:a16="http://schemas.microsoft.com/office/drawing/2014/main" id="{FC9D5674-6640-55E1-8A47-7E2DE73B5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637" y="1163356"/>
              <a:ext cx="4903541" cy="49036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07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1C1A13-353D-045D-FED1-5339F9A2C6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14563" y="1734707"/>
            <a:ext cx="7762875" cy="1628971"/>
          </a:xfrm>
        </p:spPr>
        <p:txBody>
          <a:bodyPr/>
          <a:lstStyle/>
          <a:p>
            <a:r>
              <a:rPr lang="en-US" dirty="0"/>
              <a:t>Connected, Cooperative and Automated Mobility (CCAM) workshop: </a:t>
            </a:r>
          </a:p>
          <a:p>
            <a:r>
              <a:rPr lang="en-US" dirty="0"/>
              <a:t>the MODI initiative and the European CCAM ecosystem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80E2-7A90-F64D-D60C-75BEEA7A5E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9138" y="4111913"/>
            <a:ext cx="2573724" cy="498475"/>
          </a:xfrm>
        </p:spPr>
        <p:txBody>
          <a:bodyPr/>
          <a:lstStyle/>
          <a:p>
            <a:r>
              <a:rPr lang="en-GB" dirty="0"/>
              <a:t>Smart City Expo World Congress</a:t>
            </a:r>
          </a:p>
          <a:p>
            <a:r>
              <a:rPr lang="en-GB" dirty="0"/>
              <a:t>Barcelona</a:t>
            </a:r>
          </a:p>
          <a:p>
            <a:r>
              <a:rPr lang="en-GB" dirty="0"/>
              <a:t>09/11/2023</a:t>
            </a:r>
          </a:p>
        </p:txBody>
      </p:sp>
    </p:spTree>
    <p:extLst>
      <p:ext uri="{BB962C8B-B14F-4D97-AF65-F5344CB8AC3E}">
        <p14:creationId xmlns:p14="http://schemas.microsoft.com/office/powerpoint/2010/main" val="41302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62D95-047E-7AE1-8224-BDC3F3DF28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35533" y="550170"/>
            <a:ext cx="9050824" cy="631692"/>
          </a:xfrm>
        </p:spPr>
        <p:txBody>
          <a:bodyPr/>
          <a:lstStyle/>
          <a:p>
            <a:r>
              <a:rPr lang="en-GB"/>
              <a:t>Modi in a nutshell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BA791-51EE-BBEF-D88D-9757F68412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9079" y="1736646"/>
            <a:ext cx="9050823" cy="1591147"/>
          </a:xfrm>
          <a:solidFill>
            <a:schemeClr val="bg1">
              <a:lumMod val="95000"/>
            </a:schemeClr>
          </a:solidFill>
          <a:ln>
            <a:solidFill>
              <a:srgbClr val="3D3DA5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290D5"/>
              </a:buClr>
              <a:buSzPct val="100000"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HORIZON.2.5 - Climate, Energy and Mobility</a:t>
            </a:r>
          </a:p>
          <a:p>
            <a:pPr marL="82550" lvl="1">
              <a:spcBef>
                <a:spcPts val="1000"/>
              </a:spcBef>
              <a:buClr>
                <a:srgbClr val="4290D5"/>
              </a:buClr>
              <a:buSzPct val="100000"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HORIZON.2.5.7 - Clean, Safe and Accessible Transport and Mobility</a:t>
            </a:r>
          </a:p>
          <a:p>
            <a:pPr marL="82550" lvl="1">
              <a:spcBef>
                <a:spcPts val="1000"/>
              </a:spcBef>
              <a:buClr>
                <a:srgbClr val="4290D5"/>
              </a:buClr>
              <a:buSzPct val="100000"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HORIZON.2.5.8 - Smart Mobility</a:t>
            </a:r>
          </a:p>
          <a:p>
            <a:pPr marL="82550" lvl="1">
              <a:spcBef>
                <a:spcPts val="1000"/>
              </a:spcBef>
              <a:buClr>
                <a:srgbClr val="4290D5"/>
              </a:buClr>
              <a:buSzPct val="100000"/>
              <a:defRPr/>
            </a:pP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HORIZON-CL5-2022-D6-01-01 - European demonstrators for integrated shared automated mobility solutions for people and goods (CCAM Partnership)</a:t>
            </a:r>
          </a:p>
          <a:p>
            <a:pPr marL="82550" lvl="1">
              <a:spcBef>
                <a:spcPts val="1000"/>
              </a:spcBef>
              <a:buClr>
                <a:srgbClr val="4290D5"/>
              </a:buClr>
              <a:buSzPct val="100000"/>
              <a:defRPr/>
            </a:pPr>
            <a:endParaRPr lang="en-GB">
              <a:solidFill>
                <a:srgbClr val="000000">
                  <a:lumMod val="85000"/>
                  <a:lumOff val="15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82550" lvl="1">
              <a:spcBef>
                <a:spcPts val="1000"/>
              </a:spcBef>
              <a:buClr>
                <a:srgbClr val="4290D5"/>
              </a:buClr>
              <a:buSzPct val="100000"/>
              <a:defRPr/>
            </a:pPr>
            <a:endParaRPr kumimoji="0" lang="en-US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A94BA-9B56-7354-484F-19DACEF11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9080" y="1322483"/>
            <a:ext cx="3865808" cy="314245"/>
          </a:xfrm>
        </p:spPr>
        <p:txBody>
          <a:bodyPr/>
          <a:lstStyle/>
          <a:p>
            <a:r>
              <a:rPr lang="ca-ES" err="1"/>
              <a:t>Horizon</a:t>
            </a:r>
            <a:r>
              <a:rPr lang="ca-ES"/>
              <a:t> Europe </a:t>
            </a:r>
            <a:r>
              <a:rPr lang="ca-ES" err="1"/>
              <a:t>framework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E5FA527-8471-1F00-7FE5-7BCCC0261812}"/>
              </a:ext>
            </a:extLst>
          </p:cNvPr>
          <p:cNvSpPr txBox="1">
            <a:spLocks/>
          </p:cNvSpPr>
          <p:nvPr/>
        </p:nvSpPr>
        <p:spPr>
          <a:xfrm>
            <a:off x="1649079" y="4005182"/>
            <a:ext cx="9050823" cy="19738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D3DA5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ca-ES" b="1" i="0" u="none" strike="noStrike" kern="1200" cap="none" spc="0" normalizeH="0" baseline="0" noProof="0">
                <a:ln>
                  <a:noFill/>
                </a:ln>
                <a:solidFill>
                  <a:srgbClr val="3D3DA5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MODI:</a:t>
            </a:r>
            <a:r>
              <a:rPr lang="en-GB" b="1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GB">
                <a:latin typeface="+mj-lt"/>
              </a:rPr>
              <a:t>A leap towards SAE L4 automated driving features</a:t>
            </a:r>
          </a:p>
          <a:p>
            <a:r>
              <a:rPr lang="en-GB" b="1">
                <a:solidFill>
                  <a:srgbClr val="3D3DA5"/>
                </a:solidFill>
                <a:latin typeface="+mj-lt"/>
              </a:rPr>
              <a:t>Coordinator: </a:t>
            </a:r>
            <a:r>
              <a:rPr lang="en-GB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ITS Norway</a:t>
            </a:r>
          </a:p>
          <a:p>
            <a:r>
              <a:rPr lang="en-GB" b="1">
                <a:solidFill>
                  <a:srgbClr val="3D3DA5"/>
                </a:solidFill>
                <a:latin typeface="+mj-lt"/>
              </a:rPr>
              <a:t>Partners: </a:t>
            </a:r>
            <a:r>
              <a:rPr lang="en-GB">
                <a:solidFill>
                  <a:srgbClr val="000000">
                    <a:lumMod val="85000"/>
                    <a:lumOff val="15000"/>
                  </a:srgbClr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34 (27 participants + 2 affiliated entities + 5 associated partners)</a:t>
            </a:r>
          </a:p>
          <a:p>
            <a:r>
              <a:rPr lang="en-GB" b="1">
                <a:solidFill>
                  <a:srgbClr val="3D3DA5"/>
                </a:solidFill>
                <a:latin typeface="+mj-lt"/>
              </a:rPr>
              <a:t>Timeline: </a:t>
            </a:r>
            <a:r>
              <a:rPr lang="en-GB">
                <a:latin typeface="+mj-lt"/>
              </a:rPr>
              <a:t>1 October 2022 - 31 March 2026 </a:t>
            </a:r>
          </a:p>
          <a:p>
            <a:r>
              <a:rPr lang="es-ES" b="1">
                <a:solidFill>
                  <a:srgbClr val="3D3DA5"/>
                </a:solidFill>
                <a:latin typeface="+mj-lt"/>
              </a:rPr>
              <a:t>Total </a:t>
            </a:r>
            <a:r>
              <a:rPr lang="es-ES" b="1" err="1">
                <a:solidFill>
                  <a:srgbClr val="3D3DA5"/>
                </a:solidFill>
                <a:latin typeface="+mj-lt"/>
              </a:rPr>
              <a:t>cost</a:t>
            </a:r>
            <a:r>
              <a:rPr lang="es-ES" b="1">
                <a:solidFill>
                  <a:srgbClr val="3D3DA5"/>
                </a:solidFill>
                <a:latin typeface="+mj-lt"/>
              </a:rPr>
              <a:t>: </a:t>
            </a:r>
            <a:r>
              <a:rPr lang="es-ES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€ 27,992,880</a:t>
            </a:r>
            <a:r>
              <a:rPr lang="en-GB" b="0" i="0" u="none" strike="noStrike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fr-FR" b="1">
                <a:solidFill>
                  <a:srgbClr val="3D3DA5"/>
                </a:solidFill>
                <a:latin typeface="+mj-lt"/>
              </a:rPr>
              <a:t>EU contribution: </a:t>
            </a:r>
            <a:r>
              <a:rPr lang="fr-FR" b="0" i="0" u="none" strike="noStrike">
                <a:solidFill>
                  <a:srgbClr val="333333"/>
                </a:solidFill>
                <a:effectLst/>
                <a:latin typeface="+mj-lt"/>
              </a:rPr>
              <a:t>€ 23,030,095</a:t>
            </a:r>
          </a:p>
          <a:p>
            <a:r>
              <a:rPr lang="fr-FR" b="1" err="1">
                <a:solidFill>
                  <a:srgbClr val="3D3DA5"/>
                </a:solidFill>
                <a:latin typeface="+mj-lt"/>
              </a:rPr>
              <a:t>Funding</a:t>
            </a:r>
            <a:r>
              <a:rPr lang="fr-FR" b="1">
                <a:solidFill>
                  <a:srgbClr val="3D3DA5"/>
                </a:solidFill>
                <a:latin typeface="+mj-lt"/>
              </a:rPr>
              <a:t> </a:t>
            </a:r>
            <a:r>
              <a:rPr lang="fr-FR" b="1" err="1">
                <a:solidFill>
                  <a:srgbClr val="3D3DA5"/>
                </a:solidFill>
                <a:latin typeface="+mj-lt"/>
              </a:rPr>
              <a:t>scheme</a:t>
            </a:r>
            <a:r>
              <a:rPr lang="fr-FR" b="1">
                <a:solidFill>
                  <a:srgbClr val="3D3DA5"/>
                </a:solidFill>
                <a:latin typeface="+mj-lt"/>
              </a:rPr>
              <a:t>: </a:t>
            </a:r>
            <a:r>
              <a:rPr lang="fr-FR">
                <a:solidFill>
                  <a:srgbClr val="333333"/>
                </a:solidFill>
                <a:latin typeface="+mj-lt"/>
              </a:rPr>
              <a:t>Innovation Action (IA)</a:t>
            </a:r>
            <a:endParaRPr lang="en-GB">
              <a:latin typeface="+mj-lt"/>
            </a:endParaRPr>
          </a:p>
          <a:p>
            <a:endParaRPr lang="en-GB">
              <a:latin typeface="+mj-lt"/>
            </a:endParaRPr>
          </a:p>
          <a:p>
            <a:endParaRPr lang="en-GB">
              <a:latin typeface="+mj-lt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8F9592B-ACC1-F3AD-1F0B-8957DAA51DE3}"/>
              </a:ext>
            </a:extLst>
          </p:cNvPr>
          <p:cNvSpPr txBox="1">
            <a:spLocks/>
          </p:cNvSpPr>
          <p:nvPr/>
        </p:nvSpPr>
        <p:spPr>
          <a:xfrm>
            <a:off x="1649079" y="3586259"/>
            <a:ext cx="3865808" cy="314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/>
              <a:t>Project </a:t>
            </a:r>
            <a:r>
              <a:rPr lang="en-GB"/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471264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685819C-A190-347F-C483-BA0EF48704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672" y="1163450"/>
            <a:ext cx="10582656" cy="1628971"/>
          </a:xfrm>
        </p:spPr>
        <p:txBody>
          <a:bodyPr/>
          <a:lstStyle/>
          <a:p>
            <a:r>
              <a:rPr lang="nb-NO" sz="2400" b="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Roboto Bold" panose="02000000000000000000" pitchFamily="2" charset="0"/>
              </a:rPr>
              <a:t>Automated transport  is crucial to overcome freight transport challenges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AF4A03-3818-D6FD-39CF-6573A139711B}"/>
              </a:ext>
            </a:extLst>
          </p:cNvPr>
          <p:cNvGrpSpPr/>
          <p:nvPr/>
        </p:nvGrpSpPr>
        <p:grpSpPr>
          <a:xfrm>
            <a:off x="1632578" y="3268175"/>
            <a:ext cx="8926844" cy="1666877"/>
            <a:chOff x="1616702" y="3268175"/>
            <a:chExt cx="8926844" cy="1666877"/>
          </a:xfrm>
        </p:grpSpPr>
        <p:pic>
          <p:nvPicPr>
            <p:cNvPr id="7" name="Plassholder for bilde 73">
              <a:extLst>
                <a:ext uri="{FF2B5EF4-FFF2-40B4-BE49-F238E27FC236}">
                  <a16:creationId xmlns:a16="http://schemas.microsoft.com/office/drawing/2014/main" id="{45AAA18D-B8D4-72DA-35F7-49DEDAC67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6683" b="6683"/>
            <a:stretch>
              <a:fillRect/>
            </a:stretch>
          </p:blipFill>
          <p:spPr>
            <a:xfrm>
              <a:off x="1616702" y="3268177"/>
              <a:ext cx="1924050" cy="1666875"/>
            </a:xfrm>
            <a:prstGeom prst="rect">
              <a:avLst/>
            </a:prstGeom>
          </p:spPr>
        </p:pic>
        <p:pic>
          <p:nvPicPr>
            <p:cNvPr id="8" name="Plassholder for bilde 61">
              <a:extLst>
                <a:ext uri="{FF2B5EF4-FFF2-40B4-BE49-F238E27FC236}">
                  <a16:creationId xmlns:a16="http://schemas.microsoft.com/office/drawing/2014/main" id="{7D0ABEE8-2CA4-498A-039E-FD3A21B9F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6683" b="6683"/>
            <a:stretch>
              <a:fillRect/>
            </a:stretch>
          </p:blipFill>
          <p:spPr>
            <a:xfrm>
              <a:off x="4003674" y="3268177"/>
              <a:ext cx="1924050" cy="1666875"/>
            </a:xfrm>
            <a:prstGeom prst="rect">
              <a:avLst/>
            </a:prstGeom>
          </p:spPr>
        </p:pic>
        <p:pic>
          <p:nvPicPr>
            <p:cNvPr id="9" name="Plassholder for bilde 47">
              <a:extLst>
                <a:ext uri="{FF2B5EF4-FFF2-40B4-BE49-F238E27FC236}">
                  <a16:creationId xmlns:a16="http://schemas.microsoft.com/office/drawing/2014/main" id="{FE922441-142E-1811-C1B6-7FD7B7216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t="6683" b="6683"/>
            <a:stretch>
              <a:fillRect/>
            </a:stretch>
          </p:blipFill>
          <p:spPr>
            <a:xfrm>
              <a:off x="6390646" y="3268176"/>
              <a:ext cx="1924050" cy="1666875"/>
            </a:xfrm>
            <a:prstGeom prst="rect">
              <a:avLst/>
            </a:prstGeom>
          </p:spPr>
        </p:pic>
        <p:pic>
          <p:nvPicPr>
            <p:cNvPr id="10" name="Plassholder for bilde 67">
              <a:extLst>
                <a:ext uri="{FF2B5EF4-FFF2-40B4-BE49-F238E27FC236}">
                  <a16:creationId xmlns:a16="http://schemas.microsoft.com/office/drawing/2014/main" id="{7CFC308E-D1B4-DBB3-6537-EABD23B8A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6683" b="6683"/>
            <a:stretch>
              <a:fillRect/>
            </a:stretch>
          </p:blipFill>
          <p:spPr>
            <a:xfrm>
              <a:off x="8619496" y="3268175"/>
              <a:ext cx="1924050" cy="1666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0903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4A5709-7AE8-83DA-2F3C-289A148B6103}"/>
              </a:ext>
            </a:extLst>
          </p:cNvPr>
          <p:cNvSpPr txBox="1"/>
          <p:nvPr/>
        </p:nvSpPr>
        <p:spPr>
          <a:xfrm>
            <a:off x="330910" y="791903"/>
            <a:ext cx="596129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3" marR="0" lvl="0" indent="-1746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Logistic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corridor from Rotterdam to Oslo  </a:t>
            </a:r>
          </a:p>
          <a:p>
            <a:pPr marL="17463" marR="0" lvl="0" indent="-17463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Identify and largely resolve barriers on this corridor, in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confined areas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and on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public roads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​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F80D6D-F7F6-036D-BDCA-6D6D0323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90" y="2715418"/>
            <a:ext cx="4351718" cy="3421829"/>
          </a:xfrm>
          <a:prstGeom prst="rect">
            <a:avLst/>
          </a:prstGeom>
        </p:spPr>
      </p:pic>
      <p:sp>
        <p:nvSpPr>
          <p:cNvPr id="45" name="TextBox 9">
            <a:extLst>
              <a:ext uri="{FF2B5EF4-FFF2-40B4-BE49-F238E27FC236}">
                <a16:creationId xmlns:a16="http://schemas.microsoft.com/office/drawing/2014/main" id="{1BE6FAB2-CE84-1223-0C78-C344A7A0D43D}"/>
              </a:ext>
            </a:extLst>
          </p:cNvPr>
          <p:cNvSpPr txBox="1"/>
          <p:nvPr/>
        </p:nvSpPr>
        <p:spPr>
          <a:xfrm>
            <a:off x="330911" y="2042424"/>
            <a:ext cx="184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Leveraging with other projects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200B491-7BC5-FB31-7D29-A29A36EC2656}"/>
              </a:ext>
            </a:extLst>
          </p:cNvPr>
          <p:cNvSpPr txBox="1">
            <a:spLocks/>
          </p:cNvSpPr>
          <p:nvPr/>
        </p:nvSpPr>
        <p:spPr>
          <a:xfrm>
            <a:off x="292446" y="160211"/>
            <a:ext cx="9050824" cy="63169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a-ES" sz="3000" b="1" i="0" u="none" strike="noStrike" kern="1200" cap="none" spc="0" normalizeH="0" baseline="0" noProof="0">
                <a:ln>
                  <a:noFill/>
                </a:ln>
                <a:solidFill>
                  <a:srgbClr val="3D3DA5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Overview</a:t>
            </a:r>
            <a:endParaRPr kumimoji="0" lang="en-GB" sz="3000" b="1" i="0" u="none" strike="noStrike" kern="1200" cap="none" spc="0" normalizeH="0" baseline="0" noProof="0">
              <a:ln>
                <a:noFill/>
              </a:ln>
              <a:solidFill>
                <a:srgbClr val="3D3DA5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6C941E-BDE2-4A90-EECA-951E2BEEC0AB}"/>
              </a:ext>
            </a:extLst>
          </p:cNvPr>
          <p:cNvGrpSpPr/>
          <p:nvPr/>
        </p:nvGrpSpPr>
        <p:grpSpPr>
          <a:xfrm>
            <a:off x="222605" y="2796187"/>
            <a:ext cx="1835634" cy="3034865"/>
            <a:chOff x="222605" y="2796187"/>
            <a:chExt cx="1835634" cy="3034865"/>
          </a:xfrm>
        </p:grpSpPr>
        <p:pic>
          <p:nvPicPr>
            <p:cNvPr id="1026" name="Picture 2" descr="ULTIMO | UITP ||">
              <a:extLst>
                <a:ext uri="{FF2B5EF4-FFF2-40B4-BE49-F238E27FC236}">
                  <a16:creationId xmlns:a16="http://schemas.microsoft.com/office/drawing/2014/main" id="{61E404B8-1465-7A34-0F6D-001D2D0DE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494" y="3761627"/>
              <a:ext cx="714457" cy="62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A8B10C8-FFE2-6594-2CF3-4C4DF89AEAF0}"/>
                </a:ext>
              </a:extLst>
            </p:cNvPr>
            <p:cNvGrpSpPr/>
            <p:nvPr/>
          </p:nvGrpSpPr>
          <p:grpSpPr>
            <a:xfrm>
              <a:off x="222605" y="2796187"/>
              <a:ext cx="1835634" cy="3034865"/>
              <a:chOff x="222605" y="2796187"/>
              <a:chExt cx="1835634" cy="303486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0F9D98DB-489A-1929-B716-B51B496C50D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2605" y="2796187"/>
                <a:ext cx="1742008" cy="2420206"/>
                <a:chOff x="9558732" y="1208460"/>
                <a:chExt cx="2630820" cy="3655053"/>
              </a:xfrm>
            </p:grpSpPr>
            <p:pic>
              <p:nvPicPr>
                <p:cNvPr id="46" name="Picture 45" descr="Homepage | Platooning Ensemble">
                  <a:extLst>
                    <a:ext uri="{FF2B5EF4-FFF2-40B4-BE49-F238E27FC236}">
                      <a16:creationId xmlns:a16="http://schemas.microsoft.com/office/drawing/2014/main" id="{4129F854-012D-8E99-5CCE-D2FAFBB7B42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54891" y="1208460"/>
                  <a:ext cx="965230" cy="5939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46" descr="Main Home - Move21">
                  <a:extLst>
                    <a:ext uri="{FF2B5EF4-FFF2-40B4-BE49-F238E27FC236}">
                      <a16:creationId xmlns:a16="http://schemas.microsoft.com/office/drawing/2014/main" id="{ABB46A1E-B8F3-89D5-94CE-06CC14C5CF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822" t="10398" r="12196" b="19599"/>
                <a:stretch/>
              </p:blipFill>
              <p:spPr bwMode="auto">
                <a:xfrm>
                  <a:off x="10869255" y="1476099"/>
                  <a:ext cx="1320297" cy="6923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47" descr="AWARD H2020 - Scaling autonomous logistics">
                  <a:extLst>
                    <a:ext uri="{FF2B5EF4-FFF2-40B4-BE49-F238E27FC236}">
                      <a16:creationId xmlns:a16="http://schemas.microsoft.com/office/drawing/2014/main" id="{4714F18C-DD39-8DE9-831C-12C7AE4BEA9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617666" y="2130038"/>
                  <a:ext cx="1440002" cy="4055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48" descr="C-Roads - InterCor">
                  <a:extLst>
                    <a:ext uri="{FF2B5EF4-FFF2-40B4-BE49-F238E27FC236}">
                      <a16:creationId xmlns:a16="http://schemas.microsoft.com/office/drawing/2014/main" id="{ADC2DD68-DB98-C42E-49CD-282831ABAE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791" b="12811"/>
                <a:stretch/>
              </p:blipFill>
              <p:spPr bwMode="auto">
                <a:xfrm>
                  <a:off x="9636814" y="2819451"/>
                  <a:ext cx="1368002" cy="4413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544387FC-DD5D-7DD2-CBEB-641A99B28C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58732" y="3607454"/>
                  <a:ext cx="1758345" cy="595049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3E498DA1-A5A1-BF25-C2D0-B7AE555F84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t="16032" b="14822"/>
                <a:stretch/>
              </p:blipFill>
              <p:spPr>
                <a:xfrm>
                  <a:off x="9617666" y="4287879"/>
                  <a:ext cx="1509214" cy="267575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9C0B376A-90B4-951C-2E07-DF3CFB33C0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108364" y="3892702"/>
                  <a:ext cx="970813" cy="9708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0" name="Picture 6" descr="AVENUE – EU funded project under Horizon 2020">
                <a:extLst>
                  <a:ext uri="{FF2B5EF4-FFF2-40B4-BE49-F238E27FC236}">
                    <a16:creationId xmlns:a16="http://schemas.microsoft.com/office/drawing/2014/main" id="{E9AA3068-3065-8AF0-B074-EFE8193724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957" y="5084489"/>
                <a:ext cx="744928" cy="464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Sunrise - CCAM">
                <a:extLst>
                  <a:ext uri="{FF2B5EF4-FFF2-40B4-BE49-F238E27FC236}">
                    <a16:creationId xmlns:a16="http://schemas.microsoft.com/office/drawing/2014/main" id="{85597846-3E2B-60DF-4472-5241E62D9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97" y="5600365"/>
                <a:ext cx="744929" cy="210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FAME | UITP ||">
                <a:extLst>
                  <a:ext uri="{FF2B5EF4-FFF2-40B4-BE49-F238E27FC236}">
                    <a16:creationId xmlns:a16="http://schemas.microsoft.com/office/drawing/2014/main" id="{68CC0AC8-6AE7-7608-AF04-1864829C4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33" r="19533" b="5064"/>
              <a:stretch/>
            </p:blipFill>
            <p:spPr bwMode="auto">
              <a:xfrm>
                <a:off x="1147223" y="5216393"/>
                <a:ext cx="911016" cy="6146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Gruppe 1">
            <a:extLst>
              <a:ext uri="{FF2B5EF4-FFF2-40B4-BE49-F238E27FC236}">
                <a16:creationId xmlns:a16="http://schemas.microsoft.com/office/drawing/2014/main" id="{A527AF3A-EC85-4379-8167-C49BC4CBDF1D}"/>
              </a:ext>
            </a:extLst>
          </p:cNvPr>
          <p:cNvGrpSpPr/>
          <p:nvPr/>
        </p:nvGrpSpPr>
        <p:grpSpPr>
          <a:xfrm>
            <a:off x="6570495" y="1057591"/>
            <a:ext cx="4352799" cy="4776365"/>
            <a:chOff x="6570495" y="967279"/>
            <a:chExt cx="4352799" cy="4776365"/>
          </a:xfrm>
        </p:grpSpPr>
        <p:grpSp>
          <p:nvGrpSpPr>
            <p:cNvPr id="32" name="Gruppe 5">
              <a:extLst>
                <a:ext uri="{FF2B5EF4-FFF2-40B4-BE49-F238E27FC236}">
                  <a16:creationId xmlns:a16="http://schemas.microsoft.com/office/drawing/2014/main" id="{B60D0509-CA74-22D9-98A1-B8917525D9FE}"/>
                </a:ext>
              </a:extLst>
            </p:cNvPr>
            <p:cNvGrpSpPr/>
            <p:nvPr/>
          </p:nvGrpSpPr>
          <p:grpSpPr>
            <a:xfrm>
              <a:off x="7094150" y="967279"/>
              <a:ext cx="3829144" cy="4776365"/>
              <a:chOff x="7459032" y="-187604"/>
              <a:chExt cx="3829144" cy="4776365"/>
            </a:xfrm>
          </p:grpSpPr>
          <p:pic>
            <p:nvPicPr>
              <p:cNvPr id="39" name="Picture 8">
                <a:extLst>
                  <a:ext uri="{FF2B5EF4-FFF2-40B4-BE49-F238E27FC236}">
                    <a16:creationId xmlns:a16="http://schemas.microsoft.com/office/drawing/2014/main" id="{DBBCF9C2-EA96-7CE8-2948-B78A7EC604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45468" t="30838" r="25439" b="30246"/>
              <a:stretch/>
            </p:blipFill>
            <p:spPr>
              <a:xfrm>
                <a:off x="7459032" y="-187604"/>
                <a:ext cx="3829144" cy="4776365"/>
              </a:xfrm>
              <a:prstGeom prst="rect">
                <a:avLst/>
              </a:prstGeom>
            </p:spPr>
          </p:pic>
          <p:sp>
            <p:nvSpPr>
              <p:cNvPr id="40" name="Freeform: Shape 16">
                <a:extLst>
                  <a:ext uri="{FF2B5EF4-FFF2-40B4-BE49-F238E27FC236}">
                    <a16:creationId xmlns:a16="http://schemas.microsoft.com/office/drawing/2014/main" id="{78891C0C-E219-8C9D-6670-81D326CC1F8A}"/>
                  </a:ext>
                </a:extLst>
              </p:cNvPr>
              <p:cNvSpPr/>
              <p:nvPr/>
            </p:nvSpPr>
            <p:spPr>
              <a:xfrm>
                <a:off x="8017788" y="1481063"/>
                <a:ext cx="1236381" cy="1779841"/>
              </a:xfrm>
              <a:custGeom>
                <a:avLst/>
                <a:gdLst>
                  <a:gd name="connsiteX0" fmla="*/ 1898650 w 2120309"/>
                  <a:gd name="connsiteY0" fmla="*/ 0 h 2959100"/>
                  <a:gd name="connsiteX1" fmla="*/ 2095500 w 2120309"/>
                  <a:gd name="connsiteY1" fmla="*/ 869950 h 2959100"/>
                  <a:gd name="connsiteX2" fmla="*/ 1993900 w 2120309"/>
                  <a:gd name="connsiteY2" fmla="*/ 1695450 h 2959100"/>
                  <a:gd name="connsiteX3" fmla="*/ 990600 w 2120309"/>
                  <a:gd name="connsiteY3" fmla="*/ 2686050 h 2959100"/>
                  <a:gd name="connsiteX4" fmla="*/ 0 w 2120309"/>
                  <a:gd name="connsiteY4" fmla="*/ 2959100 h 295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309" h="2959100">
                    <a:moveTo>
                      <a:pt x="1898650" y="0"/>
                    </a:moveTo>
                    <a:cubicBezTo>
                      <a:pt x="1989137" y="293687"/>
                      <a:pt x="2079625" y="587375"/>
                      <a:pt x="2095500" y="869950"/>
                    </a:cubicBezTo>
                    <a:cubicBezTo>
                      <a:pt x="2111375" y="1152525"/>
                      <a:pt x="2178050" y="1392767"/>
                      <a:pt x="1993900" y="1695450"/>
                    </a:cubicBezTo>
                    <a:cubicBezTo>
                      <a:pt x="1809750" y="1998133"/>
                      <a:pt x="1322917" y="2475442"/>
                      <a:pt x="990600" y="2686050"/>
                    </a:cubicBezTo>
                    <a:cubicBezTo>
                      <a:pt x="658283" y="2896658"/>
                      <a:pt x="166158" y="2894542"/>
                      <a:pt x="0" y="2959100"/>
                    </a:cubicBezTo>
                  </a:path>
                </a:pathLst>
              </a:custGeom>
              <a:ln w="381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41" name="Oval 10">
                <a:extLst>
                  <a:ext uri="{FF2B5EF4-FFF2-40B4-BE49-F238E27FC236}">
                    <a16:creationId xmlns:a16="http://schemas.microsoft.com/office/drawing/2014/main" id="{86FED046-0AB2-8A59-CD94-133EB4A30C0B}"/>
                  </a:ext>
                </a:extLst>
              </p:cNvPr>
              <p:cNvSpPr/>
              <p:nvPr/>
            </p:nvSpPr>
            <p:spPr>
              <a:xfrm>
                <a:off x="8548928" y="3039662"/>
                <a:ext cx="101571" cy="10157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655F02C5-5E0A-91D4-ACB7-B611289D5943}"/>
                  </a:ext>
                </a:extLst>
              </p:cNvPr>
              <p:cNvSpPr/>
              <p:nvPr/>
            </p:nvSpPr>
            <p:spPr>
              <a:xfrm>
                <a:off x="9086212" y="1458964"/>
                <a:ext cx="101571" cy="10157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  <p:sp>
            <p:nvSpPr>
              <p:cNvPr id="43" name="Oval 13">
                <a:extLst>
                  <a:ext uri="{FF2B5EF4-FFF2-40B4-BE49-F238E27FC236}">
                    <a16:creationId xmlns:a16="http://schemas.microsoft.com/office/drawing/2014/main" id="{36F39F20-85DA-8F86-AD48-BA192D2D0CA7}"/>
                  </a:ext>
                </a:extLst>
              </p:cNvPr>
              <p:cNvSpPr/>
              <p:nvPr/>
            </p:nvSpPr>
            <p:spPr>
              <a:xfrm>
                <a:off x="9238549" y="2258231"/>
                <a:ext cx="101571" cy="10157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/>
              </a:p>
            </p:txBody>
          </p:sp>
        </p:grpSp>
        <p:sp>
          <p:nvSpPr>
            <p:cNvPr id="33" name="TekstSylinder 7">
              <a:extLst>
                <a:ext uri="{FF2B5EF4-FFF2-40B4-BE49-F238E27FC236}">
                  <a16:creationId xmlns:a16="http://schemas.microsoft.com/office/drawing/2014/main" id="{A3D0AB28-D684-2F14-ED02-581318B3077A}"/>
                </a:ext>
              </a:extLst>
            </p:cNvPr>
            <p:cNvSpPr txBox="1"/>
            <p:nvPr/>
          </p:nvSpPr>
          <p:spPr>
            <a:xfrm>
              <a:off x="6570495" y="3233065"/>
              <a:ext cx="1932307" cy="400110"/>
            </a:xfrm>
            <a:prstGeom prst="rect">
              <a:avLst/>
            </a:prstGeom>
            <a:solidFill>
              <a:srgbClr val="E2F0D9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>
                  <a:latin typeface="Roboto" panose="02000000000000000000" pitchFamily="2" charset="0"/>
                  <a:ea typeface="Roboto" panose="02000000000000000000" pitchFamily="2" charset="0"/>
                </a:rPr>
                <a:t>MODI CCAM test corridor </a:t>
              </a:r>
            </a:p>
            <a:p>
              <a:pPr algn="l"/>
              <a:r>
                <a:rPr lang="en-GB" sz="1000">
                  <a:latin typeface="Roboto" panose="02000000000000000000" pitchFamily="2" charset="0"/>
                  <a:ea typeface="Roboto" panose="02000000000000000000" pitchFamily="2" charset="0"/>
                </a:rPr>
                <a:t>F</a:t>
              </a:r>
              <a:r>
                <a:rPr lang="en-GB" sz="1000" b="0" i="0">
                  <a:latin typeface="Roboto" panose="02000000000000000000" pitchFamily="2" charset="0"/>
                  <a:ea typeface="Roboto" panose="02000000000000000000" pitchFamily="2" charset="0"/>
                </a:rPr>
                <a:t>rom Rotterdam to Oslo </a:t>
              </a:r>
            </a:p>
          </p:txBody>
        </p:sp>
        <p:sp>
          <p:nvSpPr>
            <p:cNvPr id="34" name="TekstSylinder 8">
              <a:extLst>
                <a:ext uri="{FF2B5EF4-FFF2-40B4-BE49-F238E27FC236}">
                  <a16:creationId xmlns:a16="http://schemas.microsoft.com/office/drawing/2014/main" id="{AA9106AE-0465-84E2-A390-3F8E46FCC934}"/>
                </a:ext>
              </a:extLst>
            </p:cNvPr>
            <p:cNvSpPr txBox="1"/>
            <p:nvPr/>
          </p:nvSpPr>
          <p:spPr>
            <a:xfrm>
              <a:off x="8873667" y="2483498"/>
              <a:ext cx="1327566" cy="400110"/>
            </a:xfrm>
            <a:prstGeom prst="rect">
              <a:avLst/>
            </a:prstGeom>
            <a:solidFill>
              <a:srgbClr val="E2F0D9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Use case Norway</a:t>
              </a:r>
            </a:p>
            <a:p>
              <a:pPr algn="l"/>
              <a:r>
                <a:rPr lang="en-GB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Border to port</a:t>
              </a:r>
              <a:endParaRPr lang="en-GB" sz="1000" b="0" i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TekstSylinder 9">
              <a:extLst>
                <a:ext uri="{FF2B5EF4-FFF2-40B4-BE49-F238E27FC236}">
                  <a16:creationId xmlns:a16="http://schemas.microsoft.com/office/drawing/2014/main" id="{4AAE1AB5-A66E-B54B-D548-92098FD90881}"/>
                </a:ext>
              </a:extLst>
            </p:cNvPr>
            <p:cNvSpPr txBox="1"/>
            <p:nvPr/>
          </p:nvSpPr>
          <p:spPr>
            <a:xfrm>
              <a:off x="9008722" y="3325399"/>
              <a:ext cx="1313917" cy="400110"/>
            </a:xfrm>
            <a:prstGeom prst="rect">
              <a:avLst/>
            </a:prstGeom>
            <a:solidFill>
              <a:srgbClr val="E2F0D9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Use case Sweden</a:t>
              </a:r>
            </a:p>
            <a:p>
              <a:pPr algn="l"/>
              <a:r>
                <a:rPr lang="en-GB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Hub-to-hub</a:t>
              </a:r>
              <a:endParaRPr lang="en-GB" sz="1000" b="0" i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TekstSylinder 10">
              <a:extLst>
                <a:ext uri="{FF2B5EF4-FFF2-40B4-BE49-F238E27FC236}">
                  <a16:creationId xmlns:a16="http://schemas.microsoft.com/office/drawing/2014/main" id="{7063F174-37FB-1B19-4807-88F6FB655198}"/>
                </a:ext>
              </a:extLst>
            </p:cNvPr>
            <p:cNvSpPr txBox="1"/>
            <p:nvPr/>
          </p:nvSpPr>
          <p:spPr>
            <a:xfrm>
              <a:off x="8344980" y="4061930"/>
              <a:ext cx="1448972" cy="400110"/>
            </a:xfrm>
            <a:prstGeom prst="rect">
              <a:avLst/>
            </a:prstGeom>
            <a:solidFill>
              <a:srgbClr val="E2F0D9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Use case Germany</a:t>
              </a:r>
            </a:p>
            <a:p>
              <a:pPr algn="l"/>
              <a:r>
                <a:rPr lang="en-GB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Motorway to harbour</a:t>
              </a:r>
              <a:endParaRPr lang="en-GB" sz="1000" b="0" i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TekstSylinder 11">
              <a:extLst>
                <a:ext uri="{FF2B5EF4-FFF2-40B4-BE49-F238E27FC236}">
                  <a16:creationId xmlns:a16="http://schemas.microsoft.com/office/drawing/2014/main" id="{124F4BB4-1F7A-FFCA-E627-59872886B7E3}"/>
                </a:ext>
              </a:extLst>
            </p:cNvPr>
            <p:cNvSpPr txBox="1"/>
            <p:nvPr/>
          </p:nvSpPr>
          <p:spPr>
            <a:xfrm>
              <a:off x="7255612" y="4579577"/>
              <a:ext cx="1932307" cy="400110"/>
            </a:xfrm>
            <a:prstGeom prst="rect">
              <a:avLst/>
            </a:prstGeom>
            <a:solidFill>
              <a:srgbClr val="E2F0D9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1000" b="1" i="0">
                  <a:latin typeface="Roboto" panose="02000000000000000000" pitchFamily="2" charset="0"/>
                  <a:ea typeface="Roboto" panose="02000000000000000000" pitchFamily="2" charset="0"/>
                </a:rPr>
                <a:t>Use case the Netherlands</a:t>
              </a:r>
              <a:endParaRPr lang="en-GB" sz="1000" b="0" i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l"/>
              <a:r>
                <a:rPr lang="en-GB" sz="1000">
                  <a:latin typeface="Roboto" panose="02000000000000000000" pitchFamily="2" charset="0"/>
                  <a:ea typeface="Roboto" panose="02000000000000000000" pitchFamily="2" charset="0"/>
                </a:rPr>
                <a:t>Port operation</a:t>
              </a:r>
              <a:endParaRPr lang="en-GB" sz="1000" b="0" i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D16483BE-60CF-B261-5C2B-29BAD3AC16C7}"/>
                </a:ext>
              </a:extLst>
            </p:cNvPr>
            <p:cNvSpPr/>
            <p:nvPr/>
          </p:nvSpPr>
          <p:spPr>
            <a:xfrm rot="7140246">
              <a:off x="7651413" y="4365000"/>
              <a:ext cx="101571" cy="10157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/>
            </a:p>
          </p:txBody>
        </p:sp>
      </p:grpSp>
    </p:spTree>
    <p:extLst>
      <p:ext uri="{BB962C8B-B14F-4D97-AF65-F5344CB8AC3E}">
        <p14:creationId xmlns:p14="http://schemas.microsoft.com/office/powerpoint/2010/main" val="391411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8D8D2-4415-F229-0831-F4D31A78C6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/>
              <a:t>The ambition of MODI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222BA-657C-97AE-C32C-0383823FA6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49079" y="2180629"/>
            <a:ext cx="8910253" cy="1436771"/>
          </a:xfrm>
        </p:spPr>
        <p:txBody>
          <a:bodyPr lIns="91440" tIns="45720" rIns="91440" bIns="45720" anchor="t"/>
          <a:lstStyle/>
          <a:p>
            <a:pPr marL="8699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latin typeface="Roboto (body)"/>
              </a:rPr>
              <a:t> The MODI project aims to </a:t>
            </a:r>
            <a:r>
              <a:rPr lang="en-GB" sz="1800" b="1" i="0" u="none" strike="noStrike" baseline="0">
                <a:latin typeface="Roboto (body)"/>
              </a:rPr>
              <a:t>accelerate the adoption of highly automated freight vehicles through demonstrations </a:t>
            </a:r>
            <a:r>
              <a:rPr lang="en-GB" sz="1800" b="0" i="0" u="none" strike="noStrike" baseline="0">
                <a:latin typeface="Roboto (body)"/>
              </a:rPr>
              <a:t>and by </a:t>
            </a:r>
            <a:r>
              <a:rPr lang="en-GB" sz="1800" b="1" i="0" u="none" strike="noStrike" baseline="0">
                <a:latin typeface="Roboto (body)"/>
              </a:rPr>
              <a:t>overcoming barriers </a:t>
            </a:r>
            <a:r>
              <a:rPr lang="en-GB" sz="1800" b="0" i="0" u="none" strike="noStrike" baseline="0">
                <a:latin typeface="Roboto (body)"/>
              </a:rPr>
              <a:t>to the </a:t>
            </a:r>
            <a:r>
              <a:rPr lang="en-GB" sz="1800" b="1" i="0" u="none" strike="noStrike" baseline="0">
                <a:latin typeface="Roboto (body)"/>
              </a:rPr>
              <a:t>rollout of automated transport systems and solutions in logistics</a:t>
            </a:r>
            <a:r>
              <a:rPr lang="en-GB" sz="1800" b="0" i="0" u="none" strike="noStrike" baseline="0">
                <a:latin typeface="Roboto (body)"/>
              </a:rPr>
              <a:t>. </a:t>
            </a:r>
            <a:endParaRPr lang="en-US"/>
          </a:p>
          <a:p>
            <a:pPr marL="8699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E101A"/>
                </a:solidFill>
                <a:latin typeface="Calibri" panose="020F0502020204030204" pitchFamily="34" charset="0"/>
              </a:rPr>
              <a:t> MODI will demonstrate automated heavy-haul vehicles use cases on the </a:t>
            </a:r>
            <a:r>
              <a:rPr lang="en-GB" sz="1800" b="1" i="0" u="none" strike="noStrike" baseline="0">
                <a:solidFill>
                  <a:srgbClr val="0E101A"/>
                </a:solidFill>
                <a:latin typeface="Calibri" panose="020F0502020204030204" pitchFamily="34" charset="0"/>
              </a:rPr>
              <a:t>logistics corridor from Rotterdam in the Netherlands to Moss in Norway</a:t>
            </a:r>
            <a:r>
              <a:rPr lang="en-GB" sz="1800" b="0" i="0" u="none" strike="noStrike" baseline="0">
                <a:solidFill>
                  <a:srgbClr val="0E101A"/>
                </a:solidFill>
                <a:latin typeface="Calibri" panose="020F0502020204030204" pitchFamily="34" charset="0"/>
              </a:rPr>
              <a:t>, crossing four national borders and demonstrating terminal operations at four different harbours and terminals </a:t>
            </a:r>
            <a:r>
              <a:rPr lang="en-GB" sz="1800">
                <a:solidFill>
                  <a:srgbClr val="0E101A"/>
                </a:solidFill>
                <a:latin typeface="Calibri" panose="020F0502020204030204" pitchFamily="34" charset="0"/>
              </a:rPr>
              <a:t>i</a:t>
            </a:r>
            <a:r>
              <a:rPr lang="en-GB" sz="1800" b="0" i="0" u="none" strike="noStrike" baseline="0">
                <a:solidFill>
                  <a:srgbClr val="0E101A"/>
                </a:solidFill>
                <a:latin typeface="Calibri" panose="020F0502020204030204" pitchFamily="34" charset="0"/>
              </a:rPr>
              <a:t>n route.</a:t>
            </a:r>
            <a:endParaRPr lang="en-GB" sz="1800" b="0" i="0" u="none" strike="noStrike" baseline="0">
              <a:solidFill>
                <a:srgbClr val="0E101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699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b="1">
                <a:solidFill>
                  <a:srgbClr val="0E101A"/>
                </a:solidFill>
                <a:latin typeface="Calibri"/>
                <a:cs typeface="Calibri"/>
              </a:rPr>
              <a:t> Automated transport </a:t>
            </a:r>
            <a:r>
              <a:rPr lang="en-GB" sz="1800">
                <a:solidFill>
                  <a:srgbClr val="0E101A"/>
                </a:solidFill>
                <a:latin typeface="Calibri"/>
                <a:cs typeface="Calibri"/>
              </a:rPr>
              <a:t>will </a:t>
            </a:r>
            <a:r>
              <a:rPr lang="en-GB" sz="1800" b="1">
                <a:solidFill>
                  <a:srgbClr val="0E101A"/>
                </a:solidFill>
                <a:latin typeface="Calibri"/>
                <a:cs typeface="Calibri"/>
              </a:rPr>
              <a:t>significantly contribute </a:t>
            </a:r>
            <a:r>
              <a:rPr lang="en-GB" sz="1800">
                <a:solidFill>
                  <a:srgbClr val="0E101A"/>
                </a:solidFill>
                <a:latin typeface="Calibri"/>
                <a:cs typeface="Calibri"/>
              </a:rPr>
              <a:t>to </a:t>
            </a:r>
            <a:r>
              <a:rPr lang="en-GB" sz="1800" b="1">
                <a:solidFill>
                  <a:srgbClr val="0E101A"/>
                </a:solidFill>
                <a:latin typeface="Calibri"/>
                <a:cs typeface="Calibri"/>
              </a:rPr>
              <a:t>improving European transport and logistic chains</a:t>
            </a:r>
            <a:r>
              <a:rPr lang="en-GB" sz="1800">
                <a:solidFill>
                  <a:srgbClr val="0E101A"/>
                </a:solidFill>
                <a:latin typeface="Calibri"/>
                <a:cs typeface="Calibri"/>
              </a:rPr>
              <a:t>. The MODI initiative will contribute to make substantial steps toward identifying and resolving barriers preventing this from coming true.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GB" sz="1800">
              <a:solidFill>
                <a:srgbClr val="0E101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B56E8D-6F13-210F-B665-CA6D80355A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9079" y="1554316"/>
            <a:ext cx="9142745" cy="314245"/>
          </a:xfrm>
        </p:spPr>
        <p:txBody>
          <a:bodyPr/>
          <a:lstStyle/>
          <a:p>
            <a:pPr algn="l"/>
            <a:r>
              <a:rPr lang="en-GB" sz="1800" b="1" i="0" u="none" strike="noStrike" baseline="0">
                <a:latin typeface="Roboto (body)"/>
              </a:rPr>
              <a:t>Accelerate the introduction of CCAM solutions to significantly improve logistic chains</a:t>
            </a:r>
            <a:endParaRPr lang="en-GB">
              <a:latin typeface="Roboto (body)"/>
            </a:endParaRPr>
          </a:p>
        </p:txBody>
      </p:sp>
    </p:spTree>
    <p:extLst>
      <p:ext uri="{BB962C8B-B14F-4D97-AF65-F5344CB8AC3E}">
        <p14:creationId xmlns:p14="http://schemas.microsoft.com/office/powerpoint/2010/main" val="105297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8D8D2-4415-F229-0831-F4D31A78C6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52926" y="226361"/>
            <a:ext cx="9050824" cy="631692"/>
          </a:xfrm>
        </p:spPr>
        <p:txBody>
          <a:bodyPr/>
          <a:lstStyle/>
          <a:p>
            <a:r>
              <a:rPr lang="ca-ES" err="1"/>
              <a:t>Consortium</a:t>
            </a:r>
            <a:endParaRPr lang="en-GB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E13A143-0809-D980-2231-53EDCAEA6995}"/>
              </a:ext>
            </a:extLst>
          </p:cNvPr>
          <p:cNvSpPr txBox="1">
            <a:spLocks/>
          </p:cNvSpPr>
          <p:nvPr/>
        </p:nvSpPr>
        <p:spPr>
          <a:xfrm>
            <a:off x="852926" y="762104"/>
            <a:ext cx="10486148" cy="3142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900" b="1" kern="1200">
                <a:solidFill>
                  <a:srgbClr val="3D3DA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0">
                <a:solidFill>
                  <a:srgbClr val="000000">
                    <a:lumMod val="85000"/>
                    <a:lumOff val="15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34 organisations from 8 countries: 27 Participants, 2 Affiliated entities and 5 Associated partners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D6A13F-3408-3223-CDBB-2CDCA657E5B8}"/>
              </a:ext>
            </a:extLst>
          </p:cNvPr>
          <p:cNvGrpSpPr/>
          <p:nvPr/>
        </p:nvGrpSpPr>
        <p:grpSpPr>
          <a:xfrm>
            <a:off x="793025" y="1271449"/>
            <a:ext cx="10605951" cy="4740375"/>
            <a:chOff x="509589" y="1271449"/>
            <a:chExt cx="10605951" cy="4740375"/>
          </a:xfrm>
        </p:grpSpPr>
        <p:pic>
          <p:nvPicPr>
            <p:cNvPr id="7" name="Picture 6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FF873737-4431-C999-CA6A-C8785A13E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589" y="1271449"/>
              <a:ext cx="6817485" cy="4737466"/>
            </a:xfrm>
            <a:prstGeom prst="rect">
              <a:avLst/>
            </a:prstGeom>
            <a:noFill/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CFB654-E471-DE29-E246-8917976F9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1571" y="1271449"/>
              <a:ext cx="3203969" cy="474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16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Colores principales MODI">
      <a:dk1>
        <a:sysClr val="windowText" lastClr="000000"/>
      </a:dk1>
      <a:lt1>
        <a:sysClr val="window" lastClr="FFFFFF"/>
      </a:lt1>
      <a:dk2>
        <a:srgbClr val="0070C0"/>
      </a:dk2>
      <a:lt2>
        <a:srgbClr val="A5A5A5"/>
      </a:lt2>
      <a:accent1>
        <a:srgbClr val="00B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pografía principal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500" b="0" i="0" dirty="0" err="1">
            <a:solidFill>
              <a:schemeClr val="tx1">
                <a:lumMod val="85000"/>
                <a:lumOff val="15000"/>
              </a:schemeClr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57f4a7-e73a-4a65-886e-67f6c6cf28c7" xsi:nil="true"/>
    <lcf76f155ced4ddcb4097134ff3c332f xmlns="18d969ac-cc24-4e55-a217-68f256fba52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96F9F7CEDF6D4F9A465B95A70ED5D6" ma:contentTypeVersion="14" ma:contentTypeDescription="Opprett et nytt dokument." ma:contentTypeScope="" ma:versionID="45bb6b419548d7d12e1eee4de3ec0cb2">
  <xsd:schema xmlns:xsd="http://www.w3.org/2001/XMLSchema" xmlns:xs="http://www.w3.org/2001/XMLSchema" xmlns:p="http://schemas.microsoft.com/office/2006/metadata/properties" xmlns:ns2="18d969ac-cc24-4e55-a217-68f256fba52b" xmlns:ns3="6a57f4a7-e73a-4a65-886e-67f6c6cf28c7" targetNamespace="http://schemas.microsoft.com/office/2006/metadata/properties" ma:root="true" ma:fieldsID="0ccbae2560033daabd135750e359b6de" ns2:_="" ns3:_="">
    <xsd:import namespace="18d969ac-cc24-4e55-a217-68f256fba52b"/>
    <xsd:import namespace="6a57f4a7-e73a-4a65-886e-67f6c6cf28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969ac-cc24-4e55-a217-68f256fba5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80a9b22f-599d-48f1-9ae5-9f84c3cebd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7f4a7-e73a-4a65-886e-67f6c6cf28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d141dfb-3e20-42eb-8e6b-28fe3cb14e71}" ma:internalName="TaxCatchAll" ma:showField="CatchAllData" ma:web="6a57f4a7-e73a-4a65-886e-67f6c6cf2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695813-8A85-4AE1-A103-9A6753802242}">
  <ds:schemaRefs>
    <ds:schemaRef ds:uri="18d969ac-cc24-4e55-a217-68f256fba52b"/>
    <ds:schemaRef ds:uri="6a57f4a7-e73a-4a65-886e-67f6c6cf28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A758B3-FFE6-4B16-8BCA-8CA88E81B8D3}"/>
</file>

<file path=customXml/itemProps3.xml><?xml version="1.0" encoding="utf-8"?>
<ds:datastoreItem xmlns:ds="http://schemas.openxmlformats.org/officeDocument/2006/customXml" ds:itemID="{5EB469E4-7A39-4271-B7E0-734751FDC6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1570</Words>
  <Application>Microsoft Office PowerPoint</Application>
  <PresentationFormat>Pantalla panoràmica</PresentationFormat>
  <Paragraphs>179</Paragraphs>
  <Slides>14</Slides>
  <Notes>10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8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Calibri-Bold</vt:lpstr>
      <vt:lpstr>Cambria</vt:lpstr>
      <vt:lpstr>Roboto</vt:lpstr>
      <vt:lpstr>Roboto (body)</vt:lpstr>
      <vt:lpstr>Roboto Bold</vt:lpstr>
      <vt:lpstr>SymbolMT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modi</dc:creator>
  <cp:lastModifiedBy>otp</cp:lastModifiedBy>
  <cp:revision>15</cp:revision>
  <dcterms:created xsi:type="dcterms:W3CDTF">2022-12-02T12:51:09Z</dcterms:created>
  <dcterms:modified xsi:type="dcterms:W3CDTF">2023-11-07T18:48:33Z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0x0101003696F9F7CEDF6D4F9A465B95A70ED5D6</vt:lpwstr>
  </property>
  <property fmtid="{D5CDD505-2E9C-101B-9397-08002B2CF9AE}" pid="3" name="MediaServiceImageTags">
    <vt:lpwstr/>
  </property>
</Properties>
</file>